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senza titolo" id="{782BAC37-CB4A-4AD2-9FF4-8F8F13A5CBF2}">
          <p14:sldIdLst>
            <p14:sldId id="256"/>
            <p14:sldId id="257"/>
            <p14:sldId id="258"/>
            <p14:sldId id="259"/>
            <p14:sldId id="260"/>
            <p14:sldId id="261"/>
            <p14:sldId id="262"/>
            <p14:sldId id="264"/>
            <p14:sldId id="263"/>
            <p14:sldId id="265"/>
            <p14:sldId id="266"/>
            <p14:sldId id="267"/>
            <p14:sldId id="268"/>
            <p14:sldId id="269"/>
            <p14:sldId id="270"/>
            <p14:sldId id="2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B0F0"/>
    <a:srgbClr val="205D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517C65-DC92-4010-AFAC-915B922CB688}" type="doc">
      <dgm:prSet loTypeId="urn:microsoft.com/office/officeart/2005/8/layout/gear1" loCatId="process" qsTypeId="urn:microsoft.com/office/officeart/2005/8/quickstyle/simple5" qsCatId="simple" csTypeId="urn:microsoft.com/office/officeart/2005/8/colors/accent1_2" csCatId="accent1" phldr="1"/>
      <dgm:spPr/>
    </dgm:pt>
    <dgm:pt modelId="{CB6FB4AD-8E11-415C-B506-038B3F775D0A}">
      <dgm:prSet phldrT="[Testo]"/>
      <dgm:spPr/>
      <dgm:t>
        <a:bodyPr/>
        <a:lstStyle/>
        <a:p>
          <a:r>
            <a:rPr lang="it-IT" dirty="0"/>
            <a:t>PDM</a:t>
          </a:r>
        </a:p>
      </dgm:t>
    </dgm:pt>
    <dgm:pt modelId="{91D959CF-63DD-4AF1-8455-2EF975B7F2F0}" type="parTrans" cxnId="{0DEABFE3-AE97-4F02-8715-18814FE42864}">
      <dgm:prSet/>
      <dgm:spPr/>
      <dgm:t>
        <a:bodyPr/>
        <a:lstStyle/>
        <a:p>
          <a:endParaRPr lang="it-IT"/>
        </a:p>
      </dgm:t>
    </dgm:pt>
    <dgm:pt modelId="{4FFF0BE4-A584-4E2A-A467-62ACE0FB71CC}" type="sibTrans" cxnId="{0DEABFE3-AE97-4F02-8715-18814FE42864}">
      <dgm:prSet/>
      <dgm:spPr/>
      <dgm:t>
        <a:bodyPr/>
        <a:lstStyle/>
        <a:p>
          <a:endParaRPr lang="it-IT"/>
        </a:p>
      </dgm:t>
    </dgm:pt>
    <dgm:pt modelId="{6FB0EA7D-6927-4666-84A6-F87D8216AB3B}">
      <dgm:prSet phldrT="[Testo]"/>
      <dgm:spPr/>
      <dgm:t>
        <a:bodyPr/>
        <a:lstStyle/>
        <a:p>
          <a:r>
            <a:rPr lang="it-IT" dirty="0"/>
            <a:t>PTOF</a:t>
          </a:r>
        </a:p>
      </dgm:t>
    </dgm:pt>
    <dgm:pt modelId="{3F184FA5-1413-4B1D-8273-3DF2BC02D2BD}" type="parTrans" cxnId="{B7D9E42C-9AB6-44CE-A1D1-47329DEC9E08}">
      <dgm:prSet/>
      <dgm:spPr/>
      <dgm:t>
        <a:bodyPr/>
        <a:lstStyle/>
        <a:p>
          <a:endParaRPr lang="it-IT"/>
        </a:p>
      </dgm:t>
    </dgm:pt>
    <dgm:pt modelId="{633014BE-C922-4443-A5B1-094426474E01}" type="sibTrans" cxnId="{B7D9E42C-9AB6-44CE-A1D1-47329DEC9E08}">
      <dgm:prSet/>
      <dgm:spPr/>
      <dgm:t>
        <a:bodyPr/>
        <a:lstStyle/>
        <a:p>
          <a:endParaRPr lang="it-IT"/>
        </a:p>
      </dgm:t>
    </dgm:pt>
    <dgm:pt modelId="{5511DD64-949E-41B3-9805-8846B1D14A1E}">
      <dgm:prSet phldrT="[Testo]"/>
      <dgm:spPr/>
      <dgm:t>
        <a:bodyPr/>
        <a:lstStyle/>
        <a:p>
          <a:r>
            <a:rPr lang="it-IT" dirty="0"/>
            <a:t>RAV</a:t>
          </a:r>
        </a:p>
      </dgm:t>
    </dgm:pt>
    <dgm:pt modelId="{16071377-E9DB-40AE-83BD-4C2C43FD956A}" type="parTrans" cxnId="{9C1A943C-2A93-42BB-AD38-2ED8783F41DB}">
      <dgm:prSet/>
      <dgm:spPr/>
      <dgm:t>
        <a:bodyPr/>
        <a:lstStyle/>
        <a:p>
          <a:endParaRPr lang="it-IT"/>
        </a:p>
      </dgm:t>
    </dgm:pt>
    <dgm:pt modelId="{7E30E748-30E7-4BF3-BFE1-2DC3058B472E}" type="sibTrans" cxnId="{9C1A943C-2A93-42BB-AD38-2ED8783F41DB}">
      <dgm:prSet/>
      <dgm:spPr/>
      <dgm:t>
        <a:bodyPr/>
        <a:lstStyle/>
        <a:p>
          <a:endParaRPr lang="it-IT"/>
        </a:p>
      </dgm:t>
    </dgm:pt>
    <dgm:pt modelId="{E0B4B08E-7C89-4CFD-BCED-E624208143DE}" type="pres">
      <dgm:prSet presAssocID="{F0517C65-DC92-4010-AFAC-915B922CB688}" presName="composite" presStyleCnt="0">
        <dgm:presLayoutVars>
          <dgm:chMax val="3"/>
          <dgm:animLvl val="lvl"/>
          <dgm:resizeHandles val="exact"/>
        </dgm:presLayoutVars>
      </dgm:prSet>
      <dgm:spPr/>
    </dgm:pt>
    <dgm:pt modelId="{6CC01A30-3A7A-4CCB-8E9A-F60B3B23530E}" type="pres">
      <dgm:prSet presAssocID="{CB6FB4AD-8E11-415C-B506-038B3F775D0A}" presName="gear1" presStyleLbl="node1" presStyleIdx="0" presStyleCnt="3" custScaleX="95440" custScaleY="90340">
        <dgm:presLayoutVars>
          <dgm:chMax val="1"/>
          <dgm:bulletEnabled val="1"/>
        </dgm:presLayoutVars>
      </dgm:prSet>
      <dgm:spPr/>
    </dgm:pt>
    <dgm:pt modelId="{0C6BDDD7-84B7-4CED-B08F-69F003D9104F}" type="pres">
      <dgm:prSet presAssocID="{CB6FB4AD-8E11-415C-B506-038B3F775D0A}" presName="gear1srcNode" presStyleLbl="node1" presStyleIdx="0" presStyleCnt="3"/>
      <dgm:spPr/>
    </dgm:pt>
    <dgm:pt modelId="{08500DC4-A84F-40E5-BF7E-BA831F005507}" type="pres">
      <dgm:prSet presAssocID="{CB6FB4AD-8E11-415C-B506-038B3F775D0A}" presName="gear1dstNode" presStyleLbl="node1" presStyleIdx="0" presStyleCnt="3"/>
      <dgm:spPr/>
    </dgm:pt>
    <dgm:pt modelId="{72160F80-D6B6-43C1-88FA-8F3B6DEC5B87}" type="pres">
      <dgm:prSet presAssocID="{6FB0EA7D-6927-4666-84A6-F87D8216AB3B}" presName="gear2" presStyleLbl="node1" presStyleIdx="1" presStyleCnt="3" custScaleX="121543" custScaleY="119199">
        <dgm:presLayoutVars>
          <dgm:chMax val="1"/>
          <dgm:bulletEnabled val="1"/>
        </dgm:presLayoutVars>
      </dgm:prSet>
      <dgm:spPr/>
    </dgm:pt>
    <dgm:pt modelId="{4B062A00-E040-4E0B-8212-86CB4B06E6FF}" type="pres">
      <dgm:prSet presAssocID="{6FB0EA7D-6927-4666-84A6-F87D8216AB3B}" presName="gear2srcNode" presStyleLbl="node1" presStyleIdx="1" presStyleCnt="3"/>
      <dgm:spPr/>
    </dgm:pt>
    <dgm:pt modelId="{73700241-29C4-4421-9C22-B2664A8DA04C}" type="pres">
      <dgm:prSet presAssocID="{6FB0EA7D-6927-4666-84A6-F87D8216AB3B}" presName="gear2dstNode" presStyleLbl="node1" presStyleIdx="1" presStyleCnt="3"/>
      <dgm:spPr/>
    </dgm:pt>
    <dgm:pt modelId="{F36B9CB5-BDF5-477D-8472-D6AA5BD2A46C}" type="pres">
      <dgm:prSet presAssocID="{5511DD64-949E-41B3-9805-8846B1D14A1E}" presName="gear3" presStyleLbl="node1" presStyleIdx="2" presStyleCnt="3"/>
      <dgm:spPr/>
    </dgm:pt>
    <dgm:pt modelId="{7E04CCA1-7EC9-4556-BE4D-BC396DA2249E}" type="pres">
      <dgm:prSet presAssocID="{5511DD64-949E-41B3-9805-8846B1D14A1E}" presName="gear3tx" presStyleLbl="node1" presStyleIdx="2" presStyleCnt="3">
        <dgm:presLayoutVars>
          <dgm:chMax val="1"/>
          <dgm:bulletEnabled val="1"/>
        </dgm:presLayoutVars>
      </dgm:prSet>
      <dgm:spPr/>
    </dgm:pt>
    <dgm:pt modelId="{08A916AE-8C1A-4550-A00E-D0CD667D742E}" type="pres">
      <dgm:prSet presAssocID="{5511DD64-949E-41B3-9805-8846B1D14A1E}" presName="gear3srcNode" presStyleLbl="node1" presStyleIdx="2" presStyleCnt="3"/>
      <dgm:spPr/>
    </dgm:pt>
    <dgm:pt modelId="{022975A4-9678-4400-8F0E-0BB5BC1BD44B}" type="pres">
      <dgm:prSet presAssocID="{5511DD64-949E-41B3-9805-8846B1D14A1E}" presName="gear3dstNode" presStyleLbl="node1" presStyleIdx="2" presStyleCnt="3"/>
      <dgm:spPr/>
    </dgm:pt>
    <dgm:pt modelId="{8FDD5672-B400-4610-9253-42DC922F0287}" type="pres">
      <dgm:prSet presAssocID="{4FFF0BE4-A584-4E2A-A467-62ACE0FB71CC}" presName="connector1" presStyleLbl="sibTrans2D1" presStyleIdx="0" presStyleCnt="3"/>
      <dgm:spPr/>
    </dgm:pt>
    <dgm:pt modelId="{805CA8AA-3F42-4AF0-B5FE-4B9B34ACF5C7}" type="pres">
      <dgm:prSet presAssocID="{633014BE-C922-4443-A5B1-094426474E01}" presName="connector2" presStyleLbl="sibTrans2D1" presStyleIdx="1" presStyleCnt="3"/>
      <dgm:spPr/>
    </dgm:pt>
    <dgm:pt modelId="{0DEC36C8-2B52-4820-BF59-BEF286002D3E}" type="pres">
      <dgm:prSet presAssocID="{7E30E748-30E7-4BF3-BFE1-2DC3058B472E}" presName="connector3" presStyleLbl="sibTrans2D1" presStyleIdx="2" presStyleCnt="3"/>
      <dgm:spPr/>
    </dgm:pt>
  </dgm:ptLst>
  <dgm:cxnLst>
    <dgm:cxn modelId="{CB97C901-062F-42BE-A124-313DAED7F4CB}" type="presOf" srcId="{5511DD64-949E-41B3-9805-8846B1D14A1E}" destId="{08A916AE-8C1A-4550-A00E-D0CD667D742E}" srcOrd="2" destOrd="0" presId="urn:microsoft.com/office/officeart/2005/8/layout/gear1"/>
    <dgm:cxn modelId="{4800FF1B-0EC5-406A-A0A8-699AD42AEDA8}" type="presOf" srcId="{633014BE-C922-4443-A5B1-094426474E01}" destId="{805CA8AA-3F42-4AF0-B5FE-4B9B34ACF5C7}" srcOrd="0" destOrd="0" presId="urn:microsoft.com/office/officeart/2005/8/layout/gear1"/>
    <dgm:cxn modelId="{CDE0781F-86B0-4C44-A621-6172B35F15EC}" type="presOf" srcId="{CB6FB4AD-8E11-415C-B506-038B3F775D0A}" destId="{0C6BDDD7-84B7-4CED-B08F-69F003D9104F}" srcOrd="1" destOrd="0" presId="urn:microsoft.com/office/officeart/2005/8/layout/gear1"/>
    <dgm:cxn modelId="{B7D9E42C-9AB6-44CE-A1D1-47329DEC9E08}" srcId="{F0517C65-DC92-4010-AFAC-915B922CB688}" destId="{6FB0EA7D-6927-4666-84A6-F87D8216AB3B}" srcOrd="1" destOrd="0" parTransId="{3F184FA5-1413-4B1D-8273-3DF2BC02D2BD}" sibTransId="{633014BE-C922-4443-A5B1-094426474E01}"/>
    <dgm:cxn modelId="{9C1A943C-2A93-42BB-AD38-2ED8783F41DB}" srcId="{F0517C65-DC92-4010-AFAC-915B922CB688}" destId="{5511DD64-949E-41B3-9805-8846B1D14A1E}" srcOrd="2" destOrd="0" parTransId="{16071377-E9DB-40AE-83BD-4C2C43FD956A}" sibTransId="{7E30E748-30E7-4BF3-BFE1-2DC3058B472E}"/>
    <dgm:cxn modelId="{5CC0586E-B9BC-41EE-8F34-8A9433ED528D}" type="presOf" srcId="{6FB0EA7D-6927-4666-84A6-F87D8216AB3B}" destId="{73700241-29C4-4421-9C22-B2664A8DA04C}" srcOrd="2" destOrd="0" presId="urn:microsoft.com/office/officeart/2005/8/layout/gear1"/>
    <dgm:cxn modelId="{BB34F07D-0808-45B9-A050-5238954251C7}" type="presOf" srcId="{CB6FB4AD-8E11-415C-B506-038B3F775D0A}" destId="{08500DC4-A84F-40E5-BF7E-BA831F005507}" srcOrd="2" destOrd="0" presId="urn:microsoft.com/office/officeart/2005/8/layout/gear1"/>
    <dgm:cxn modelId="{2BEF8B86-F846-43F2-8C99-E5136FE11E44}" type="presOf" srcId="{5511DD64-949E-41B3-9805-8846B1D14A1E}" destId="{F36B9CB5-BDF5-477D-8472-D6AA5BD2A46C}" srcOrd="0" destOrd="0" presId="urn:microsoft.com/office/officeart/2005/8/layout/gear1"/>
    <dgm:cxn modelId="{AB77C0A3-2D28-4571-A697-93E4B5FC01F0}" type="presOf" srcId="{6FB0EA7D-6927-4666-84A6-F87D8216AB3B}" destId="{4B062A00-E040-4E0B-8212-86CB4B06E6FF}" srcOrd="1" destOrd="0" presId="urn:microsoft.com/office/officeart/2005/8/layout/gear1"/>
    <dgm:cxn modelId="{227F64B5-5258-4F48-9FA2-1BD79EBAB3A9}" type="presOf" srcId="{7E30E748-30E7-4BF3-BFE1-2DC3058B472E}" destId="{0DEC36C8-2B52-4820-BF59-BEF286002D3E}" srcOrd="0" destOrd="0" presId="urn:microsoft.com/office/officeart/2005/8/layout/gear1"/>
    <dgm:cxn modelId="{7D84ECC1-246C-43DA-A8D6-F2531852215C}" type="presOf" srcId="{5511DD64-949E-41B3-9805-8846B1D14A1E}" destId="{022975A4-9678-4400-8F0E-0BB5BC1BD44B}" srcOrd="3" destOrd="0" presId="urn:microsoft.com/office/officeart/2005/8/layout/gear1"/>
    <dgm:cxn modelId="{49034ECF-E36F-46FE-89CB-21E7B22946AA}" type="presOf" srcId="{6FB0EA7D-6927-4666-84A6-F87D8216AB3B}" destId="{72160F80-D6B6-43C1-88FA-8F3B6DEC5B87}" srcOrd="0" destOrd="0" presId="urn:microsoft.com/office/officeart/2005/8/layout/gear1"/>
    <dgm:cxn modelId="{0C5AB5CF-E52E-48FE-8521-2AC9F193BDFC}" type="presOf" srcId="{4FFF0BE4-A584-4E2A-A467-62ACE0FB71CC}" destId="{8FDD5672-B400-4610-9253-42DC922F0287}" srcOrd="0" destOrd="0" presId="urn:microsoft.com/office/officeart/2005/8/layout/gear1"/>
    <dgm:cxn modelId="{0DEABFE3-AE97-4F02-8715-18814FE42864}" srcId="{F0517C65-DC92-4010-AFAC-915B922CB688}" destId="{CB6FB4AD-8E11-415C-B506-038B3F775D0A}" srcOrd="0" destOrd="0" parTransId="{91D959CF-63DD-4AF1-8455-2EF975B7F2F0}" sibTransId="{4FFF0BE4-A584-4E2A-A467-62ACE0FB71CC}"/>
    <dgm:cxn modelId="{BE7D0FE5-DACD-4D3E-943E-FEEFE2106855}" type="presOf" srcId="{CB6FB4AD-8E11-415C-B506-038B3F775D0A}" destId="{6CC01A30-3A7A-4CCB-8E9A-F60B3B23530E}" srcOrd="0" destOrd="0" presId="urn:microsoft.com/office/officeart/2005/8/layout/gear1"/>
    <dgm:cxn modelId="{EB2A3CEE-05EB-4D64-844B-A5B1C9193BE7}" type="presOf" srcId="{5511DD64-949E-41B3-9805-8846B1D14A1E}" destId="{7E04CCA1-7EC9-4556-BE4D-BC396DA2249E}" srcOrd="1" destOrd="0" presId="urn:microsoft.com/office/officeart/2005/8/layout/gear1"/>
    <dgm:cxn modelId="{943C2AF6-2C5F-44ED-AB9E-CF9EB9C75827}" type="presOf" srcId="{F0517C65-DC92-4010-AFAC-915B922CB688}" destId="{E0B4B08E-7C89-4CFD-BCED-E624208143DE}" srcOrd="0" destOrd="0" presId="urn:microsoft.com/office/officeart/2005/8/layout/gear1"/>
    <dgm:cxn modelId="{C2ED2B43-9C6C-4824-9901-8E087A608B1B}" type="presParOf" srcId="{E0B4B08E-7C89-4CFD-BCED-E624208143DE}" destId="{6CC01A30-3A7A-4CCB-8E9A-F60B3B23530E}" srcOrd="0" destOrd="0" presId="urn:microsoft.com/office/officeart/2005/8/layout/gear1"/>
    <dgm:cxn modelId="{04F29148-668C-485F-8862-213A8CE677EA}" type="presParOf" srcId="{E0B4B08E-7C89-4CFD-BCED-E624208143DE}" destId="{0C6BDDD7-84B7-4CED-B08F-69F003D9104F}" srcOrd="1" destOrd="0" presId="urn:microsoft.com/office/officeart/2005/8/layout/gear1"/>
    <dgm:cxn modelId="{5DC32D31-8B93-4E1A-97F0-B4036739454E}" type="presParOf" srcId="{E0B4B08E-7C89-4CFD-BCED-E624208143DE}" destId="{08500DC4-A84F-40E5-BF7E-BA831F005507}" srcOrd="2" destOrd="0" presId="urn:microsoft.com/office/officeart/2005/8/layout/gear1"/>
    <dgm:cxn modelId="{E82E46AD-7E0B-45B0-A904-35FF4C531C06}" type="presParOf" srcId="{E0B4B08E-7C89-4CFD-BCED-E624208143DE}" destId="{72160F80-D6B6-43C1-88FA-8F3B6DEC5B87}" srcOrd="3" destOrd="0" presId="urn:microsoft.com/office/officeart/2005/8/layout/gear1"/>
    <dgm:cxn modelId="{D3214D96-09B0-4FDD-A0DB-7AA38155E568}" type="presParOf" srcId="{E0B4B08E-7C89-4CFD-BCED-E624208143DE}" destId="{4B062A00-E040-4E0B-8212-86CB4B06E6FF}" srcOrd="4" destOrd="0" presId="urn:microsoft.com/office/officeart/2005/8/layout/gear1"/>
    <dgm:cxn modelId="{6E917345-510E-425C-8FDC-97CCA31B0113}" type="presParOf" srcId="{E0B4B08E-7C89-4CFD-BCED-E624208143DE}" destId="{73700241-29C4-4421-9C22-B2664A8DA04C}" srcOrd="5" destOrd="0" presId="urn:microsoft.com/office/officeart/2005/8/layout/gear1"/>
    <dgm:cxn modelId="{B19EFAE0-AE97-459B-8E98-BED0ABAF254F}" type="presParOf" srcId="{E0B4B08E-7C89-4CFD-BCED-E624208143DE}" destId="{F36B9CB5-BDF5-477D-8472-D6AA5BD2A46C}" srcOrd="6" destOrd="0" presId="urn:microsoft.com/office/officeart/2005/8/layout/gear1"/>
    <dgm:cxn modelId="{0FCB26C8-D327-4694-BBCC-D44583C6302E}" type="presParOf" srcId="{E0B4B08E-7C89-4CFD-BCED-E624208143DE}" destId="{7E04CCA1-7EC9-4556-BE4D-BC396DA2249E}" srcOrd="7" destOrd="0" presId="urn:microsoft.com/office/officeart/2005/8/layout/gear1"/>
    <dgm:cxn modelId="{ADDBF7CC-9AC9-41ED-938D-7D32C924B83A}" type="presParOf" srcId="{E0B4B08E-7C89-4CFD-BCED-E624208143DE}" destId="{08A916AE-8C1A-4550-A00E-D0CD667D742E}" srcOrd="8" destOrd="0" presId="urn:microsoft.com/office/officeart/2005/8/layout/gear1"/>
    <dgm:cxn modelId="{BDADD221-C81E-4598-8398-05BDF2D9491B}" type="presParOf" srcId="{E0B4B08E-7C89-4CFD-BCED-E624208143DE}" destId="{022975A4-9678-4400-8F0E-0BB5BC1BD44B}" srcOrd="9" destOrd="0" presId="urn:microsoft.com/office/officeart/2005/8/layout/gear1"/>
    <dgm:cxn modelId="{30C1E6AB-75C1-4636-8B23-5ACF8D2037DB}" type="presParOf" srcId="{E0B4B08E-7C89-4CFD-BCED-E624208143DE}" destId="{8FDD5672-B400-4610-9253-42DC922F0287}" srcOrd="10" destOrd="0" presId="urn:microsoft.com/office/officeart/2005/8/layout/gear1"/>
    <dgm:cxn modelId="{C1B571EA-7A36-4CFF-9A97-377DFDEBE7CB}" type="presParOf" srcId="{E0B4B08E-7C89-4CFD-BCED-E624208143DE}" destId="{805CA8AA-3F42-4AF0-B5FE-4B9B34ACF5C7}" srcOrd="11" destOrd="0" presId="urn:microsoft.com/office/officeart/2005/8/layout/gear1"/>
    <dgm:cxn modelId="{FDCD69C7-30CB-4F71-A12F-31088211B271}" type="presParOf" srcId="{E0B4B08E-7C89-4CFD-BCED-E624208143DE}" destId="{0DEC36C8-2B52-4820-BF59-BEF286002D3E}"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2CC527-853C-49FF-9D69-83E3A3244C41}" type="doc">
      <dgm:prSet loTypeId="urn:microsoft.com/office/officeart/2005/8/layout/process1" loCatId="process" qsTypeId="urn:microsoft.com/office/officeart/2005/8/quickstyle/simple1" qsCatId="simple" csTypeId="urn:microsoft.com/office/officeart/2005/8/colors/accent1_2" csCatId="accent1" phldr="1"/>
      <dgm:spPr/>
    </dgm:pt>
    <dgm:pt modelId="{3DE11B58-46C8-4D4C-9CDE-95EA8814E647}">
      <dgm:prSet phldrT="[Testo]" custT="1"/>
      <dgm:spPr>
        <a:solidFill>
          <a:schemeClr val="accent3">
            <a:lumMod val="20000"/>
            <a:lumOff val="80000"/>
          </a:schemeClr>
        </a:solidFill>
      </dgm:spPr>
      <dgm:t>
        <a:bodyPr/>
        <a:lstStyle/>
        <a:p>
          <a:r>
            <a:rPr lang="it-IT" sz="1800" b="1" dirty="0">
              <a:solidFill>
                <a:schemeClr val="bg1"/>
              </a:solidFill>
            </a:rPr>
            <a:t>AZIONI PREVISTE:</a:t>
          </a:r>
        </a:p>
        <a:p>
          <a:r>
            <a:rPr lang="it-IT" sz="1600" b="1" dirty="0">
              <a:solidFill>
                <a:schemeClr val="bg1"/>
              </a:solidFill>
            </a:rPr>
            <a:t>Attivare progetti e percorsi a tema interdisciplinare privilegiando la didattica laboratoriale; Costituire la commissione di lavoro del curricolo verticale in prospettiva della realizzazione di percorsi didattici in progressione tra i 3 ordini di scuola</a:t>
          </a:r>
        </a:p>
      </dgm:t>
    </dgm:pt>
    <dgm:pt modelId="{82387CE0-FDD0-455B-85BA-0A27513CB12E}" type="parTrans" cxnId="{3260481A-621E-4E7E-82D4-E6404F31F86A}">
      <dgm:prSet/>
      <dgm:spPr/>
      <dgm:t>
        <a:bodyPr/>
        <a:lstStyle/>
        <a:p>
          <a:endParaRPr lang="it-IT"/>
        </a:p>
      </dgm:t>
    </dgm:pt>
    <dgm:pt modelId="{FD81B16E-84A3-480B-846D-7060C221C795}" type="sibTrans" cxnId="{3260481A-621E-4E7E-82D4-E6404F31F86A}">
      <dgm:prSet/>
      <dgm:spPr/>
      <dgm:t>
        <a:bodyPr/>
        <a:lstStyle/>
        <a:p>
          <a:endParaRPr lang="it-IT"/>
        </a:p>
      </dgm:t>
    </dgm:pt>
    <dgm:pt modelId="{E4ADE89F-8AF2-4E1E-9CC3-4613780F6401}">
      <dgm:prSet custT="1"/>
      <dgm:spPr/>
      <dgm:t>
        <a:bodyPr/>
        <a:lstStyle/>
        <a:p>
          <a:pPr algn="ctr"/>
          <a:r>
            <a:rPr lang="it-IT" sz="1800" b="1" dirty="0"/>
            <a:t>Ideare, progettare ed attuare attività laboratoriali atte a sviluppare processi di interconnessione disciplinari ed extra-disciplinari evitando la mera aggregazione dei contenuti specifici delle singole materie.</a:t>
          </a:r>
        </a:p>
      </dgm:t>
    </dgm:pt>
    <dgm:pt modelId="{8D3A4678-D376-4642-95FE-C4C40A3326A4}" type="parTrans" cxnId="{741CA5DB-31AB-463D-AAD6-2861BA669BE9}">
      <dgm:prSet/>
      <dgm:spPr/>
      <dgm:t>
        <a:bodyPr/>
        <a:lstStyle/>
        <a:p>
          <a:endParaRPr lang="it-IT"/>
        </a:p>
      </dgm:t>
    </dgm:pt>
    <dgm:pt modelId="{B974E739-F693-412E-8ABB-696F3A53470B}" type="sibTrans" cxnId="{741CA5DB-31AB-463D-AAD6-2861BA669BE9}">
      <dgm:prSet/>
      <dgm:spPr/>
      <dgm:t>
        <a:bodyPr/>
        <a:lstStyle/>
        <a:p>
          <a:endParaRPr lang="it-IT"/>
        </a:p>
      </dgm:t>
    </dgm:pt>
    <dgm:pt modelId="{2B8B0D34-2FEB-41B6-97FA-3008D680DE5D}">
      <dgm:prSet custT="1"/>
      <dgm:spPr/>
      <dgm:t>
        <a:bodyPr/>
        <a:lstStyle/>
        <a:p>
          <a:r>
            <a:rPr lang="it-IT" sz="1800" b="1" dirty="0"/>
            <a:t>Valorizzare approcci metodologici innovativi atti a potenziare gli esiti degli apprendimenti.</a:t>
          </a:r>
        </a:p>
      </dgm:t>
    </dgm:pt>
    <dgm:pt modelId="{719645CA-FD34-4DC4-A5DD-2879603B524E}" type="parTrans" cxnId="{1C56A01C-221C-45A1-885B-072FE69E79C9}">
      <dgm:prSet/>
      <dgm:spPr/>
      <dgm:t>
        <a:bodyPr/>
        <a:lstStyle/>
        <a:p>
          <a:endParaRPr lang="it-IT"/>
        </a:p>
      </dgm:t>
    </dgm:pt>
    <dgm:pt modelId="{3D95FFA9-C4EB-48C4-8396-3E9CFD85B1D7}" type="sibTrans" cxnId="{1C56A01C-221C-45A1-885B-072FE69E79C9}">
      <dgm:prSet/>
      <dgm:spPr/>
      <dgm:t>
        <a:bodyPr/>
        <a:lstStyle/>
        <a:p>
          <a:endParaRPr lang="it-IT"/>
        </a:p>
      </dgm:t>
    </dgm:pt>
    <dgm:pt modelId="{776E8512-5732-4A1B-BA37-8952E0B261BB}">
      <dgm:prSet custT="1"/>
      <dgm:spPr/>
      <dgm:t>
        <a:bodyPr/>
        <a:lstStyle/>
        <a:p>
          <a:r>
            <a:rPr lang="it-IT" sz="1800" b="1" dirty="0"/>
            <a:t>Costruire il curricolo verticale di Educazione Civica in prospettiva dello sviluppo di competenze.</a:t>
          </a:r>
        </a:p>
      </dgm:t>
    </dgm:pt>
    <dgm:pt modelId="{00C7BDA9-0149-4240-B267-C82234B2A7FB}" type="parTrans" cxnId="{41D2F96B-C2AB-45D7-A142-837996D34C93}">
      <dgm:prSet/>
      <dgm:spPr/>
      <dgm:t>
        <a:bodyPr/>
        <a:lstStyle/>
        <a:p>
          <a:endParaRPr lang="it-IT"/>
        </a:p>
      </dgm:t>
    </dgm:pt>
    <dgm:pt modelId="{89EB753B-04B6-461F-9518-252BFEEF8DE1}" type="sibTrans" cxnId="{41D2F96B-C2AB-45D7-A142-837996D34C93}">
      <dgm:prSet/>
      <dgm:spPr/>
      <dgm:t>
        <a:bodyPr/>
        <a:lstStyle/>
        <a:p>
          <a:endParaRPr lang="it-IT"/>
        </a:p>
      </dgm:t>
    </dgm:pt>
    <dgm:pt modelId="{4AD96DAF-8089-4341-A55D-BCE31152B405}" type="pres">
      <dgm:prSet presAssocID="{292CC527-853C-49FF-9D69-83E3A3244C41}" presName="Name0" presStyleCnt="0">
        <dgm:presLayoutVars>
          <dgm:dir/>
          <dgm:resizeHandles val="exact"/>
        </dgm:presLayoutVars>
      </dgm:prSet>
      <dgm:spPr/>
    </dgm:pt>
    <dgm:pt modelId="{9923744B-199B-48AC-99B8-A15050050B05}" type="pres">
      <dgm:prSet presAssocID="{E4ADE89F-8AF2-4E1E-9CC3-4613780F6401}" presName="node" presStyleLbl="node1" presStyleIdx="0" presStyleCnt="4" custScaleX="104744" custScaleY="112219">
        <dgm:presLayoutVars>
          <dgm:bulletEnabled val="1"/>
        </dgm:presLayoutVars>
      </dgm:prSet>
      <dgm:spPr/>
    </dgm:pt>
    <dgm:pt modelId="{BFB7B092-AF5C-47C8-A51A-9A481E08C214}" type="pres">
      <dgm:prSet presAssocID="{B974E739-F693-412E-8ABB-696F3A53470B}" presName="sibTrans" presStyleLbl="sibTrans2D1" presStyleIdx="0" presStyleCnt="3"/>
      <dgm:spPr/>
    </dgm:pt>
    <dgm:pt modelId="{1A4BB84F-0F51-462F-90C8-8A0DDB30FC35}" type="pres">
      <dgm:prSet presAssocID="{B974E739-F693-412E-8ABB-696F3A53470B}" presName="connectorText" presStyleLbl="sibTrans2D1" presStyleIdx="0" presStyleCnt="3"/>
      <dgm:spPr/>
    </dgm:pt>
    <dgm:pt modelId="{A4E6A026-8047-4353-AAB6-9A6B92C0A45B}" type="pres">
      <dgm:prSet presAssocID="{2B8B0D34-2FEB-41B6-97FA-3008D680DE5D}" presName="node" presStyleLbl="node1" presStyleIdx="1" presStyleCnt="4" custScaleX="97206" custScaleY="80399">
        <dgm:presLayoutVars>
          <dgm:bulletEnabled val="1"/>
        </dgm:presLayoutVars>
      </dgm:prSet>
      <dgm:spPr/>
    </dgm:pt>
    <dgm:pt modelId="{9AE0BE23-226D-4B8B-ADE2-3519258D186A}" type="pres">
      <dgm:prSet presAssocID="{3D95FFA9-C4EB-48C4-8396-3E9CFD85B1D7}" presName="sibTrans" presStyleLbl="sibTrans2D1" presStyleIdx="1" presStyleCnt="3"/>
      <dgm:spPr/>
    </dgm:pt>
    <dgm:pt modelId="{5B80BFEE-F6BB-4D74-AA87-91829C099E9A}" type="pres">
      <dgm:prSet presAssocID="{3D95FFA9-C4EB-48C4-8396-3E9CFD85B1D7}" presName="connectorText" presStyleLbl="sibTrans2D1" presStyleIdx="1" presStyleCnt="3"/>
      <dgm:spPr/>
    </dgm:pt>
    <dgm:pt modelId="{B998495A-C37D-4F6A-9C45-8133770CBF6A}" type="pres">
      <dgm:prSet presAssocID="{776E8512-5732-4A1B-BA37-8952E0B261BB}" presName="node" presStyleLbl="node1" presStyleIdx="2" presStyleCnt="4" custScaleX="96505" custScaleY="83729">
        <dgm:presLayoutVars>
          <dgm:bulletEnabled val="1"/>
        </dgm:presLayoutVars>
      </dgm:prSet>
      <dgm:spPr/>
    </dgm:pt>
    <dgm:pt modelId="{B466AD22-1D24-411A-BC97-43C335ED8E7D}" type="pres">
      <dgm:prSet presAssocID="{89EB753B-04B6-461F-9518-252BFEEF8DE1}" presName="sibTrans" presStyleLbl="sibTrans2D1" presStyleIdx="2" presStyleCnt="3"/>
      <dgm:spPr/>
    </dgm:pt>
    <dgm:pt modelId="{97524D1A-417B-434C-A05F-2D7B78BF71DC}" type="pres">
      <dgm:prSet presAssocID="{89EB753B-04B6-461F-9518-252BFEEF8DE1}" presName="connectorText" presStyleLbl="sibTrans2D1" presStyleIdx="2" presStyleCnt="3"/>
      <dgm:spPr/>
    </dgm:pt>
    <dgm:pt modelId="{F5DC49EF-F8B2-4082-A1EF-173458D5CA8D}" type="pres">
      <dgm:prSet presAssocID="{3DE11B58-46C8-4D4C-9CDE-95EA8814E647}" presName="node" presStyleLbl="node1" presStyleIdx="3" presStyleCnt="4" custScaleX="124592" custScaleY="105303" custLinFactNeighborX="-9819" custLinFactNeighborY="-2790">
        <dgm:presLayoutVars>
          <dgm:bulletEnabled val="1"/>
        </dgm:presLayoutVars>
      </dgm:prSet>
      <dgm:spPr/>
    </dgm:pt>
  </dgm:ptLst>
  <dgm:cxnLst>
    <dgm:cxn modelId="{89DC4F0B-207C-4FBA-BAF5-31A3F679B044}" type="presOf" srcId="{776E8512-5732-4A1B-BA37-8952E0B261BB}" destId="{B998495A-C37D-4F6A-9C45-8133770CBF6A}" srcOrd="0" destOrd="0" presId="urn:microsoft.com/office/officeart/2005/8/layout/process1"/>
    <dgm:cxn modelId="{3260481A-621E-4E7E-82D4-E6404F31F86A}" srcId="{292CC527-853C-49FF-9D69-83E3A3244C41}" destId="{3DE11B58-46C8-4D4C-9CDE-95EA8814E647}" srcOrd="3" destOrd="0" parTransId="{82387CE0-FDD0-455B-85BA-0A27513CB12E}" sibTransId="{FD81B16E-84A3-480B-846D-7060C221C795}"/>
    <dgm:cxn modelId="{1C56A01C-221C-45A1-885B-072FE69E79C9}" srcId="{292CC527-853C-49FF-9D69-83E3A3244C41}" destId="{2B8B0D34-2FEB-41B6-97FA-3008D680DE5D}" srcOrd="1" destOrd="0" parTransId="{719645CA-FD34-4DC4-A5DD-2879603B524E}" sibTransId="{3D95FFA9-C4EB-48C4-8396-3E9CFD85B1D7}"/>
    <dgm:cxn modelId="{5230D637-B968-438B-9862-6E4FDDCEB7A4}" type="presOf" srcId="{89EB753B-04B6-461F-9518-252BFEEF8DE1}" destId="{B466AD22-1D24-411A-BC97-43C335ED8E7D}" srcOrd="0" destOrd="0" presId="urn:microsoft.com/office/officeart/2005/8/layout/process1"/>
    <dgm:cxn modelId="{42321D3B-B997-41CC-9BB6-F91BE9CD3995}" type="presOf" srcId="{292CC527-853C-49FF-9D69-83E3A3244C41}" destId="{4AD96DAF-8089-4341-A55D-BCE31152B405}" srcOrd="0" destOrd="0" presId="urn:microsoft.com/office/officeart/2005/8/layout/process1"/>
    <dgm:cxn modelId="{3D51C63D-AF3A-4472-9D4A-4CAEBB1C805B}" type="presOf" srcId="{2B8B0D34-2FEB-41B6-97FA-3008D680DE5D}" destId="{A4E6A026-8047-4353-AAB6-9A6B92C0A45B}" srcOrd="0" destOrd="0" presId="urn:microsoft.com/office/officeart/2005/8/layout/process1"/>
    <dgm:cxn modelId="{41D2F96B-C2AB-45D7-A142-837996D34C93}" srcId="{292CC527-853C-49FF-9D69-83E3A3244C41}" destId="{776E8512-5732-4A1B-BA37-8952E0B261BB}" srcOrd="2" destOrd="0" parTransId="{00C7BDA9-0149-4240-B267-C82234B2A7FB}" sibTransId="{89EB753B-04B6-461F-9518-252BFEEF8DE1}"/>
    <dgm:cxn modelId="{BDFF764C-30F7-46C4-891A-DA0C59A65CD2}" type="presOf" srcId="{3D95FFA9-C4EB-48C4-8396-3E9CFD85B1D7}" destId="{5B80BFEE-F6BB-4D74-AA87-91829C099E9A}" srcOrd="1" destOrd="0" presId="urn:microsoft.com/office/officeart/2005/8/layout/process1"/>
    <dgm:cxn modelId="{9469586D-43B6-4260-8F6B-1B3C4A2D2CA0}" type="presOf" srcId="{B974E739-F693-412E-8ABB-696F3A53470B}" destId="{BFB7B092-AF5C-47C8-A51A-9A481E08C214}" srcOrd="0" destOrd="0" presId="urn:microsoft.com/office/officeart/2005/8/layout/process1"/>
    <dgm:cxn modelId="{CFDD4A88-388D-4AED-9AE8-9367804E7648}" type="presOf" srcId="{3DE11B58-46C8-4D4C-9CDE-95EA8814E647}" destId="{F5DC49EF-F8B2-4082-A1EF-173458D5CA8D}" srcOrd="0" destOrd="0" presId="urn:microsoft.com/office/officeart/2005/8/layout/process1"/>
    <dgm:cxn modelId="{BB88E29C-01DE-4BD3-9DF8-6A9794826173}" type="presOf" srcId="{B974E739-F693-412E-8ABB-696F3A53470B}" destId="{1A4BB84F-0F51-462F-90C8-8A0DDB30FC35}" srcOrd="1" destOrd="0" presId="urn:microsoft.com/office/officeart/2005/8/layout/process1"/>
    <dgm:cxn modelId="{F83CCEA1-3D43-4D73-9095-FCF33873227C}" type="presOf" srcId="{3D95FFA9-C4EB-48C4-8396-3E9CFD85B1D7}" destId="{9AE0BE23-226D-4B8B-ADE2-3519258D186A}" srcOrd="0" destOrd="0" presId="urn:microsoft.com/office/officeart/2005/8/layout/process1"/>
    <dgm:cxn modelId="{741CA5DB-31AB-463D-AAD6-2861BA669BE9}" srcId="{292CC527-853C-49FF-9D69-83E3A3244C41}" destId="{E4ADE89F-8AF2-4E1E-9CC3-4613780F6401}" srcOrd="0" destOrd="0" parTransId="{8D3A4678-D376-4642-95FE-C4C40A3326A4}" sibTransId="{B974E739-F693-412E-8ABB-696F3A53470B}"/>
    <dgm:cxn modelId="{674130E6-5CA7-4C3D-AAC5-7582DB7A4641}" type="presOf" srcId="{89EB753B-04B6-461F-9518-252BFEEF8DE1}" destId="{97524D1A-417B-434C-A05F-2D7B78BF71DC}" srcOrd="1" destOrd="0" presId="urn:microsoft.com/office/officeart/2005/8/layout/process1"/>
    <dgm:cxn modelId="{17A09DEF-036F-4B41-9971-C998056792DA}" type="presOf" srcId="{E4ADE89F-8AF2-4E1E-9CC3-4613780F6401}" destId="{9923744B-199B-48AC-99B8-A15050050B05}" srcOrd="0" destOrd="0" presId="urn:microsoft.com/office/officeart/2005/8/layout/process1"/>
    <dgm:cxn modelId="{516391D9-530C-474C-B696-4DAA9206CA39}" type="presParOf" srcId="{4AD96DAF-8089-4341-A55D-BCE31152B405}" destId="{9923744B-199B-48AC-99B8-A15050050B05}" srcOrd="0" destOrd="0" presId="urn:microsoft.com/office/officeart/2005/8/layout/process1"/>
    <dgm:cxn modelId="{0D513546-29EE-4553-9C6D-205F83B24620}" type="presParOf" srcId="{4AD96DAF-8089-4341-A55D-BCE31152B405}" destId="{BFB7B092-AF5C-47C8-A51A-9A481E08C214}" srcOrd="1" destOrd="0" presId="urn:microsoft.com/office/officeart/2005/8/layout/process1"/>
    <dgm:cxn modelId="{59E62035-2EA8-4226-87C9-519F03ED4DA5}" type="presParOf" srcId="{BFB7B092-AF5C-47C8-A51A-9A481E08C214}" destId="{1A4BB84F-0F51-462F-90C8-8A0DDB30FC35}" srcOrd="0" destOrd="0" presId="urn:microsoft.com/office/officeart/2005/8/layout/process1"/>
    <dgm:cxn modelId="{8A76299B-C020-44C5-A8BE-01BB289121BE}" type="presParOf" srcId="{4AD96DAF-8089-4341-A55D-BCE31152B405}" destId="{A4E6A026-8047-4353-AAB6-9A6B92C0A45B}" srcOrd="2" destOrd="0" presId="urn:microsoft.com/office/officeart/2005/8/layout/process1"/>
    <dgm:cxn modelId="{7F033741-E6DF-44CC-B73F-3484AC5F77FB}" type="presParOf" srcId="{4AD96DAF-8089-4341-A55D-BCE31152B405}" destId="{9AE0BE23-226D-4B8B-ADE2-3519258D186A}" srcOrd="3" destOrd="0" presId="urn:microsoft.com/office/officeart/2005/8/layout/process1"/>
    <dgm:cxn modelId="{4FB0B36B-FFA4-492D-B249-BE7C3E0608D1}" type="presParOf" srcId="{9AE0BE23-226D-4B8B-ADE2-3519258D186A}" destId="{5B80BFEE-F6BB-4D74-AA87-91829C099E9A}" srcOrd="0" destOrd="0" presId="urn:microsoft.com/office/officeart/2005/8/layout/process1"/>
    <dgm:cxn modelId="{1CE18AFD-7254-4487-A231-1754334A222E}" type="presParOf" srcId="{4AD96DAF-8089-4341-A55D-BCE31152B405}" destId="{B998495A-C37D-4F6A-9C45-8133770CBF6A}" srcOrd="4" destOrd="0" presId="urn:microsoft.com/office/officeart/2005/8/layout/process1"/>
    <dgm:cxn modelId="{487F4033-C4CF-4390-A979-EE09050E54A5}" type="presParOf" srcId="{4AD96DAF-8089-4341-A55D-BCE31152B405}" destId="{B466AD22-1D24-411A-BC97-43C335ED8E7D}" srcOrd="5" destOrd="0" presId="urn:microsoft.com/office/officeart/2005/8/layout/process1"/>
    <dgm:cxn modelId="{E990775F-B30F-4458-AB0C-70BC8ECE5C72}" type="presParOf" srcId="{B466AD22-1D24-411A-BC97-43C335ED8E7D}" destId="{97524D1A-417B-434C-A05F-2D7B78BF71DC}" srcOrd="0" destOrd="0" presId="urn:microsoft.com/office/officeart/2005/8/layout/process1"/>
    <dgm:cxn modelId="{D2A1485C-7047-4F30-97C8-DAE89C01FCCD}" type="presParOf" srcId="{4AD96DAF-8089-4341-A55D-BCE31152B405}" destId="{F5DC49EF-F8B2-4082-A1EF-173458D5CA8D}"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2CC527-853C-49FF-9D69-83E3A3244C41}" type="doc">
      <dgm:prSet loTypeId="urn:microsoft.com/office/officeart/2005/8/layout/process1" loCatId="process" qsTypeId="urn:microsoft.com/office/officeart/2005/8/quickstyle/simple1" qsCatId="simple" csTypeId="urn:microsoft.com/office/officeart/2005/8/colors/accent1_2" csCatId="accent1" phldr="1"/>
      <dgm:spPr/>
    </dgm:pt>
    <dgm:pt modelId="{3DE11B58-46C8-4D4C-9CDE-95EA8814E647}">
      <dgm:prSet phldrT="[Testo]" custT="1"/>
      <dgm:spPr>
        <a:solidFill>
          <a:schemeClr val="accent3">
            <a:lumMod val="20000"/>
            <a:lumOff val="80000"/>
          </a:schemeClr>
        </a:solidFill>
      </dgm:spPr>
      <dgm:t>
        <a:bodyPr/>
        <a:lstStyle/>
        <a:p>
          <a:r>
            <a:rPr lang="it-IT" sz="1600" b="1" dirty="0">
              <a:solidFill>
                <a:schemeClr val="bg1"/>
              </a:solidFill>
            </a:rPr>
            <a:t>AZIONI PREVISTE:</a:t>
          </a:r>
        </a:p>
        <a:p>
          <a:r>
            <a:rPr lang="it-IT" sz="1600" b="1" dirty="0">
              <a:solidFill>
                <a:schemeClr val="bg1"/>
              </a:solidFill>
            </a:rPr>
            <a:t>Allestimento dell’aula aumentata;</a:t>
          </a:r>
        </a:p>
        <a:p>
          <a:r>
            <a:rPr lang="it-IT" sz="1600" b="1" dirty="0">
              <a:solidFill>
                <a:schemeClr val="bg1"/>
              </a:solidFill>
            </a:rPr>
            <a:t>Manutenzione e acquisto di nuovi dispositivi elettronici in dotazione alle aule;</a:t>
          </a:r>
        </a:p>
        <a:p>
          <a:r>
            <a:rPr lang="it-IT" sz="1600" b="1" dirty="0">
              <a:solidFill>
                <a:schemeClr val="bg1"/>
              </a:solidFill>
            </a:rPr>
            <a:t>Predisposizione di una piattaforma digitale per archiviare e condividere materiali destinati a F. S., referenti di commissioni, gruppi di lavoro, singoli docenti; </a:t>
          </a:r>
        </a:p>
        <a:p>
          <a:r>
            <a:rPr lang="it-IT" sz="1600" b="1" dirty="0">
              <a:solidFill>
                <a:schemeClr val="bg1"/>
              </a:solidFill>
            </a:rPr>
            <a:t>Corsi di formazione.</a:t>
          </a:r>
        </a:p>
      </dgm:t>
    </dgm:pt>
    <dgm:pt modelId="{82387CE0-FDD0-455B-85BA-0A27513CB12E}" type="parTrans" cxnId="{3260481A-621E-4E7E-82D4-E6404F31F86A}">
      <dgm:prSet/>
      <dgm:spPr/>
      <dgm:t>
        <a:bodyPr/>
        <a:lstStyle/>
        <a:p>
          <a:endParaRPr lang="it-IT"/>
        </a:p>
      </dgm:t>
    </dgm:pt>
    <dgm:pt modelId="{FD81B16E-84A3-480B-846D-7060C221C795}" type="sibTrans" cxnId="{3260481A-621E-4E7E-82D4-E6404F31F86A}">
      <dgm:prSet/>
      <dgm:spPr/>
      <dgm:t>
        <a:bodyPr/>
        <a:lstStyle/>
        <a:p>
          <a:endParaRPr lang="it-IT"/>
        </a:p>
      </dgm:t>
    </dgm:pt>
    <dgm:pt modelId="{45041FE7-D05C-4D37-9500-B157C5DC249C}">
      <dgm:prSet custT="1"/>
      <dgm:spPr/>
      <dgm:t>
        <a:bodyPr/>
        <a:lstStyle/>
        <a:p>
          <a:pPr algn="ctr"/>
          <a:r>
            <a:rPr lang="it-IT" sz="1800" b="1" dirty="0"/>
            <a:t>Migliorare gli ambienti fisici, ripensare gli spazi e i luoghi prevedendo soluzioni flessibili e polifunzionali.</a:t>
          </a:r>
        </a:p>
      </dgm:t>
    </dgm:pt>
    <dgm:pt modelId="{B9057C07-DE81-4B82-830E-4F971E6BD9E6}" type="parTrans" cxnId="{E05EBA1A-6516-4575-B090-81CEB60E4FAA}">
      <dgm:prSet/>
      <dgm:spPr/>
      <dgm:t>
        <a:bodyPr/>
        <a:lstStyle/>
        <a:p>
          <a:endParaRPr lang="it-IT"/>
        </a:p>
      </dgm:t>
    </dgm:pt>
    <dgm:pt modelId="{551E0E5C-D33C-40B1-A4AB-17BAE7597EB2}" type="sibTrans" cxnId="{E05EBA1A-6516-4575-B090-81CEB60E4FAA}">
      <dgm:prSet/>
      <dgm:spPr/>
      <dgm:t>
        <a:bodyPr/>
        <a:lstStyle/>
        <a:p>
          <a:endParaRPr lang="it-IT"/>
        </a:p>
      </dgm:t>
    </dgm:pt>
    <dgm:pt modelId="{4AD96DAF-8089-4341-A55D-BCE31152B405}" type="pres">
      <dgm:prSet presAssocID="{292CC527-853C-49FF-9D69-83E3A3244C41}" presName="Name0" presStyleCnt="0">
        <dgm:presLayoutVars>
          <dgm:dir/>
          <dgm:resizeHandles val="exact"/>
        </dgm:presLayoutVars>
      </dgm:prSet>
      <dgm:spPr/>
    </dgm:pt>
    <dgm:pt modelId="{EB299066-FF85-46C1-A07D-EB43C4718BDD}" type="pres">
      <dgm:prSet presAssocID="{45041FE7-D05C-4D37-9500-B157C5DC249C}" presName="node" presStyleLbl="node1" presStyleIdx="0" presStyleCnt="2" custScaleX="130844" custScaleY="103209">
        <dgm:presLayoutVars>
          <dgm:bulletEnabled val="1"/>
        </dgm:presLayoutVars>
      </dgm:prSet>
      <dgm:spPr/>
    </dgm:pt>
    <dgm:pt modelId="{8EECB013-DF7C-401A-9FFC-72168B4DF514}" type="pres">
      <dgm:prSet presAssocID="{551E0E5C-D33C-40B1-A4AB-17BAE7597EB2}" presName="sibTrans" presStyleLbl="sibTrans2D1" presStyleIdx="0" presStyleCnt="1" custLinFactNeighborX="-1568" custLinFactNeighborY="22998"/>
      <dgm:spPr/>
    </dgm:pt>
    <dgm:pt modelId="{DCC131E5-CACD-49D3-8FE2-FD093FF3C7B8}" type="pres">
      <dgm:prSet presAssocID="{551E0E5C-D33C-40B1-A4AB-17BAE7597EB2}" presName="connectorText" presStyleLbl="sibTrans2D1" presStyleIdx="0" presStyleCnt="1"/>
      <dgm:spPr/>
    </dgm:pt>
    <dgm:pt modelId="{F5DC49EF-F8B2-4082-A1EF-173458D5CA8D}" type="pres">
      <dgm:prSet presAssocID="{3DE11B58-46C8-4D4C-9CDE-95EA8814E647}" presName="node" presStyleLbl="node1" presStyleIdx="1" presStyleCnt="2" custLinFactNeighborX="-9819" custLinFactNeighborY="-2790">
        <dgm:presLayoutVars>
          <dgm:bulletEnabled val="1"/>
        </dgm:presLayoutVars>
      </dgm:prSet>
      <dgm:spPr/>
    </dgm:pt>
  </dgm:ptLst>
  <dgm:cxnLst>
    <dgm:cxn modelId="{3260481A-621E-4E7E-82D4-E6404F31F86A}" srcId="{292CC527-853C-49FF-9D69-83E3A3244C41}" destId="{3DE11B58-46C8-4D4C-9CDE-95EA8814E647}" srcOrd="1" destOrd="0" parTransId="{82387CE0-FDD0-455B-85BA-0A27513CB12E}" sibTransId="{FD81B16E-84A3-480B-846D-7060C221C795}"/>
    <dgm:cxn modelId="{E05EBA1A-6516-4575-B090-81CEB60E4FAA}" srcId="{292CC527-853C-49FF-9D69-83E3A3244C41}" destId="{45041FE7-D05C-4D37-9500-B157C5DC249C}" srcOrd="0" destOrd="0" parTransId="{B9057C07-DE81-4B82-830E-4F971E6BD9E6}" sibTransId="{551E0E5C-D33C-40B1-A4AB-17BAE7597EB2}"/>
    <dgm:cxn modelId="{BEB51431-93F5-493B-BCDC-730B41DE2065}" type="presOf" srcId="{45041FE7-D05C-4D37-9500-B157C5DC249C}" destId="{EB299066-FF85-46C1-A07D-EB43C4718BDD}" srcOrd="0" destOrd="0" presId="urn:microsoft.com/office/officeart/2005/8/layout/process1"/>
    <dgm:cxn modelId="{42321D3B-B997-41CC-9BB6-F91BE9CD3995}" type="presOf" srcId="{292CC527-853C-49FF-9D69-83E3A3244C41}" destId="{4AD96DAF-8089-4341-A55D-BCE31152B405}" srcOrd="0" destOrd="0" presId="urn:microsoft.com/office/officeart/2005/8/layout/process1"/>
    <dgm:cxn modelId="{CFDD4A88-388D-4AED-9AE8-9367804E7648}" type="presOf" srcId="{3DE11B58-46C8-4D4C-9CDE-95EA8814E647}" destId="{F5DC49EF-F8B2-4082-A1EF-173458D5CA8D}" srcOrd="0" destOrd="0" presId="urn:microsoft.com/office/officeart/2005/8/layout/process1"/>
    <dgm:cxn modelId="{3FBC22B7-A63C-4B0D-907E-F61489C4CC4F}" type="presOf" srcId="{551E0E5C-D33C-40B1-A4AB-17BAE7597EB2}" destId="{DCC131E5-CACD-49D3-8FE2-FD093FF3C7B8}" srcOrd="1" destOrd="0" presId="urn:microsoft.com/office/officeart/2005/8/layout/process1"/>
    <dgm:cxn modelId="{07ECFAF6-5905-45B7-A58B-8BA28CB803C7}" type="presOf" srcId="{551E0E5C-D33C-40B1-A4AB-17BAE7597EB2}" destId="{8EECB013-DF7C-401A-9FFC-72168B4DF514}" srcOrd="0" destOrd="0" presId="urn:microsoft.com/office/officeart/2005/8/layout/process1"/>
    <dgm:cxn modelId="{6022EB70-E39C-44CA-A212-3749ECB2ABA6}" type="presParOf" srcId="{4AD96DAF-8089-4341-A55D-BCE31152B405}" destId="{EB299066-FF85-46C1-A07D-EB43C4718BDD}" srcOrd="0" destOrd="0" presId="urn:microsoft.com/office/officeart/2005/8/layout/process1"/>
    <dgm:cxn modelId="{A9014685-B6A8-412B-9C2B-E42ACA55E8FE}" type="presParOf" srcId="{4AD96DAF-8089-4341-A55D-BCE31152B405}" destId="{8EECB013-DF7C-401A-9FFC-72168B4DF514}" srcOrd="1" destOrd="0" presId="urn:microsoft.com/office/officeart/2005/8/layout/process1"/>
    <dgm:cxn modelId="{76E61DBD-4FDB-460C-9900-1B0492DDB169}" type="presParOf" srcId="{8EECB013-DF7C-401A-9FFC-72168B4DF514}" destId="{DCC131E5-CACD-49D3-8FE2-FD093FF3C7B8}" srcOrd="0" destOrd="0" presId="urn:microsoft.com/office/officeart/2005/8/layout/process1"/>
    <dgm:cxn modelId="{D2A1485C-7047-4F30-97C8-DAE89C01FCCD}" type="presParOf" srcId="{4AD96DAF-8089-4341-A55D-BCE31152B405}" destId="{F5DC49EF-F8B2-4082-A1EF-173458D5CA8D}"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2CC527-853C-49FF-9D69-83E3A3244C41}" type="doc">
      <dgm:prSet loTypeId="urn:microsoft.com/office/officeart/2005/8/layout/process1" loCatId="process" qsTypeId="urn:microsoft.com/office/officeart/2005/8/quickstyle/simple1" qsCatId="simple" csTypeId="urn:microsoft.com/office/officeart/2005/8/colors/accent1_2" csCatId="accent1" phldr="1"/>
      <dgm:spPr/>
    </dgm:pt>
    <dgm:pt modelId="{3DE11B58-46C8-4D4C-9CDE-95EA8814E647}">
      <dgm:prSet phldrT="[Testo]" custT="1"/>
      <dgm:spPr>
        <a:solidFill>
          <a:schemeClr val="accent3">
            <a:lumMod val="20000"/>
            <a:lumOff val="80000"/>
          </a:schemeClr>
        </a:solidFill>
      </dgm:spPr>
      <dgm:t>
        <a:bodyPr/>
        <a:lstStyle/>
        <a:p>
          <a:r>
            <a:rPr lang="it-IT" sz="1600" b="1" dirty="0">
              <a:solidFill>
                <a:schemeClr val="bg1"/>
              </a:solidFill>
            </a:rPr>
            <a:t>AZIONI PREVISTE:</a:t>
          </a:r>
        </a:p>
        <a:p>
          <a:r>
            <a:rPr lang="it-IT" sz="1600" b="1" dirty="0">
              <a:solidFill>
                <a:schemeClr val="bg1"/>
              </a:solidFill>
            </a:rPr>
            <a:t>Organizzare corsi di recupero e alfabetizzazione, attività laboratoriali e di cooperazione impiegando le unità di potenziamento incluso l’organico </a:t>
          </a:r>
          <a:r>
            <a:rPr lang="it-IT" sz="1600" b="1" dirty="0" err="1">
              <a:solidFill>
                <a:schemeClr val="bg1"/>
              </a:solidFill>
            </a:rPr>
            <a:t>Covid</a:t>
          </a:r>
          <a:r>
            <a:rPr lang="it-IT" sz="1600" b="1" dirty="0">
              <a:solidFill>
                <a:schemeClr val="bg1"/>
              </a:solidFill>
            </a:rPr>
            <a:t>, ottimizzando la formulazione dell’orario, valorizzando le diverse professionalità dei docenti</a:t>
          </a:r>
        </a:p>
      </dgm:t>
    </dgm:pt>
    <dgm:pt modelId="{82387CE0-FDD0-455B-85BA-0A27513CB12E}" type="parTrans" cxnId="{3260481A-621E-4E7E-82D4-E6404F31F86A}">
      <dgm:prSet/>
      <dgm:spPr/>
      <dgm:t>
        <a:bodyPr/>
        <a:lstStyle/>
        <a:p>
          <a:endParaRPr lang="it-IT"/>
        </a:p>
      </dgm:t>
    </dgm:pt>
    <dgm:pt modelId="{FD81B16E-84A3-480B-846D-7060C221C795}" type="sibTrans" cxnId="{3260481A-621E-4E7E-82D4-E6404F31F86A}">
      <dgm:prSet/>
      <dgm:spPr/>
      <dgm:t>
        <a:bodyPr/>
        <a:lstStyle/>
        <a:p>
          <a:endParaRPr lang="it-IT"/>
        </a:p>
      </dgm:t>
    </dgm:pt>
    <dgm:pt modelId="{45041FE7-D05C-4D37-9500-B157C5DC249C}">
      <dgm:prSet custT="1"/>
      <dgm:spPr/>
      <dgm:t>
        <a:bodyPr/>
        <a:lstStyle/>
        <a:p>
          <a:pPr algn="ctr"/>
          <a:r>
            <a:rPr lang="it-IT" sz="1800" b="1" dirty="0"/>
            <a:t>Ottimizzare forme di organizzazione didattica per implementare percorsi formativi di recupero e di alfabetizzazione</a:t>
          </a:r>
        </a:p>
      </dgm:t>
    </dgm:pt>
    <dgm:pt modelId="{B9057C07-DE81-4B82-830E-4F971E6BD9E6}" type="parTrans" cxnId="{E05EBA1A-6516-4575-B090-81CEB60E4FAA}">
      <dgm:prSet/>
      <dgm:spPr/>
      <dgm:t>
        <a:bodyPr/>
        <a:lstStyle/>
        <a:p>
          <a:endParaRPr lang="it-IT"/>
        </a:p>
      </dgm:t>
    </dgm:pt>
    <dgm:pt modelId="{551E0E5C-D33C-40B1-A4AB-17BAE7597EB2}" type="sibTrans" cxnId="{E05EBA1A-6516-4575-B090-81CEB60E4FAA}">
      <dgm:prSet/>
      <dgm:spPr/>
      <dgm:t>
        <a:bodyPr/>
        <a:lstStyle/>
        <a:p>
          <a:endParaRPr lang="it-IT"/>
        </a:p>
      </dgm:t>
    </dgm:pt>
    <dgm:pt modelId="{4AD96DAF-8089-4341-A55D-BCE31152B405}" type="pres">
      <dgm:prSet presAssocID="{292CC527-853C-49FF-9D69-83E3A3244C41}" presName="Name0" presStyleCnt="0">
        <dgm:presLayoutVars>
          <dgm:dir/>
          <dgm:resizeHandles val="exact"/>
        </dgm:presLayoutVars>
      </dgm:prSet>
      <dgm:spPr/>
    </dgm:pt>
    <dgm:pt modelId="{EB299066-FF85-46C1-A07D-EB43C4718BDD}" type="pres">
      <dgm:prSet presAssocID="{45041FE7-D05C-4D37-9500-B157C5DC249C}" presName="node" presStyleLbl="node1" presStyleIdx="0" presStyleCnt="2" custScaleX="130844" custScaleY="103209">
        <dgm:presLayoutVars>
          <dgm:bulletEnabled val="1"/>
        </dgm:presLayoutVars>
      </dgm:prSet>
      <dgm:spPr/>
    </dgm:pt>
    <dgm:pt modelId="{8EECB013-DF7C-401A-9FFC-72168B4DF514}" type="pres">
      <dgm:prSet presAssocID="{551E0E5C-D33C-40B1-A4AB-17BAE7597EB2}" presName="sibTrans" presStyleLbl="sibTrans2D1" presStyleIdx="0" presStyleCnt="1"/>
      <dgm:spPr/>
    </dgm:pt>
    <dgm:pt modelId="{DCC131E5-CACD-49D3-8FE2-FD093FF3C7B8}" type="pres">
      <dgm:prSet presAssocID="{551E0E5C-D33C-40B1-A4AB-17BAE7597EB2}" presName="connectorText" presStyleLbl="sibTrans2D1" presStyleIdx="0" presStyleCnt="1"/>
      <dgm:spPr/>
    </dgm:pt>
    <dgm:pt modelId="{F5DC49EF-F8B2-4082-A1EF-173458D5CA8D}" type="pres">
      <dgm:prSet presAssocID="{3DE11B58-46C8-4D4C-9CDE-95EA8814E647}" presName="node" presStyleLbl="node1" presStyleIdx="1" presStyleCnt="2" custLinFactNeighborX="-9819" custLinFactNeighborY="-2790">
        <dgm:presLayoutVars>
          <dgm:bulletEnabled val="1"/>
        </dgm:presLayoutVars>
      </dgm:prSet>
      <dgm:spPr/>
    </dgm:pt>
  </dgm:ptLst>
  <dgm:cxnLst>
    <dgm:cxn modelId="{3260481A-621E-4E7E-82D4-E6404F31F86A}" srcId="{292CC527-853C-49FF-9D69-83E3A3244C41}" destId="{3DE11B58-46C8-4D4C-9CDE-95EA8814E647}" srcOrd="1" destOrd="0" parTransId="{82387CE0-FDD0-455B-85BA-0A27513CB12E}" sibTransId="{FD81B16E-84A3-480B-846D-7060C221C795}"/>
    <dgm:cxn modelId="{E05EBA1A-6516-4575-B090-81CEB60E4FAA}" srcId="{292CC527-853C-49FF-9D69-83E3A3244C41}" destId="{45041FE7-D05C-4D37-9500-B157C5DC249C}" srcOrd="0" destOrd="0" parTransId="{B9057C07-DE81-4B82-830E-4F971E6BD9E6}" sibTransId="{551E0E5C-D33C-40B1-A4AB-17BAE7597EB2}"/>
    <dgm:cxn modelId="{BEB51431-93F5-493B-BCDC-730B41DE2065}" type="presOf" srcId="{45041FE7-D05C-4D37-9500-B157C5DC249C}" destId="{EB299066-FF85-46C1-A07D-EB43C4718BDD}" srcOrd="0" destOrd="0" presId="urn:microsoft.com/office/officeart/2005/8/layout/process1"/>
    <dgm:cxn modelId="{42321D3B-B997-41CC-9BB6-F91BE9CD3995}" type="presOf" srcId="{292CC527-853C-49FF-9D69-83E3A3244C41}" destId="{4AD96DAF-8089-4341-A55D-BCE31152B405}" srcOrd="0" destOrd="0" presId="urn:microsoft.com/office/officeart/2005/8/layout/process1"/>
    <dgm:cxn modelId="{CFDD4A88-388D-4AED-9AE8-9367804E7648}" type="presOf" srcId="{3DE11B58-46C8-4D4C-9CDE-95EA8814E647}" destId="{F5DC49EF-F8B2-4082-A1EF-173458D5CA8D}" srcOrd="0" destOrd="0" presId="urn:microsoft.com/office/officeart/2005/8/layout/process1"/>
    <dgm:cxn modelId="{3FBC22B7-A63C-4B0D-907E-F61489C4CC4F}" type="presOf" srcId="{551E0E5C-D33C-40B1-A4AB-17BAE7597EB2}" destId="{DCC131E5-CACD-49D3-8FE2-FD093FF3C7B8}" srcOrd="1" destOrd="0" presId="urn:microsoft.com/office/officeart/2005/8/layout/process1"/>
    <dgm:cxn modelId="{07ECFAF6-5905-45B7-A58B-8BA28CB803C7}" type="presOf" srcId="{551E0E5C-D33C-40B1-A4AB-17BAE7597EB2}" destId="{8EECB013-DF7C-401A-9FFC-72168B4DF514}" srcOrd="0" destOrd="0" presId="urn:microsoft.com/office/officeart/2005/8/layout/process1"/>
    <dgm:cxn modelId="{6022EB70-E39C-44CA-A212-3749ECB2ABA6}" type="presParOf" srcId="{4AD96DAF-8089-4341-A55D-BCE31152B405}" destId="{EB299066-FF85-46C1-A07D-EB43C4718BDD}" srcOrd="0" destOrd="0" presId="urn:microsoft.com/office/officeart/2005/8/layout/process1"/>
    <dgm:cxn modelId="{A9014685-B6A8-412B-9C2B-E42ACA55E8FE}" type="presParOf" srcId="{4AD96DAF-8089-4341-A55D-BCE31152B405}" destId="{8EECB013-DF7C-401A-9FFC-72168B4DF514}" srcOrd="1" destOrd="0" presId="urn:microsoft.com/office/officeart/2005/8/layout/process1"/>
    <dgm:cxn modelId="{76E61DBD-4FDB-460C-9900-1B0492DDB169}" type="presParOf" srcId="{8EECB013-DF7C-401A-9FFC-72168B4DF514}" destId="{DCC131E5-CACD-49D3-8FE2-FD093FF3C7B8}" srcOrd="0" destOrd="0" presId="urn:microsoft.com/office/officeart/2005/8/layout/process1"/>
    <dgm:cxn modelId="{D2A1485C-7047-4F30-97C8-DAE89C01FCCD}" type="presParOf" srcId="{4AD96DAF-8089-4341-A55D-BCE31152B405}" destId="{F5DC49EF-F8B2-4082-A1EF-173458D5CA8D}"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2CC527-853C-49FF-9D69-83E3A3244C41}" type="doc">
      <dgm:prSet loTypeId="urn:microsoft.com/office/officeart/2005/8/layout/process1" loCatId="process" qsTypeId="urn:microsoft.com/office/officeart/2005/8/quickstyle/simple1" qsCatId="simple" csTypeId="urn:microsoft.com/office/officeart/2005/8/colors/accent1_2" csCatId="accent1" phldr="1"/>
      <dgm:spPr/>
    </dgm:pt>
    <dgm:pt modelId="{3DE11B58-46C8-4D4C-9CDE-95EA8814E647}">
      <dgm:prSet phldrT="[Testo]" custT="1"/>
      <dgm:spPr>
        <a:solidFill>
          <a:schemeClr val="accent3">
            <a:lumMod val="20000"/>
            <a:lumOff val="80000"/>
          </a:schemeClr>
        </a:solidFill>
      </dgm:spPr>
      <dgm:t>
        <a:bodyPr/>
        <a:lstStyle/>
        <a:p>
          <a:r>
            <a:rPr lang="it-IT" sz="1600" b="1" dirty="0">
              <a:solidFill>
                <a:schemeClr val="bg1"/>
              </a:solidFill>
            </a:rPr>
            <a:t>AZIONI PREVISTE:</a:t>
          </a:r>
        </a:p>
        <a:p>
          <a:r>
            <a:rPr lang="it-IT" sz="1600" b="1" dirty="0">
              <a:solidFill>
                <a:schemeClr val="bg1"/>
              </a:solidFill>
            </a:rPr>
            <a:t>Formazione dei docenti</a:t>
          </a:r>
        </a:p>
      </dgm:t>
    </dgm:pt>
    <dgm:pt modelId="{82387CE0-FDD0-455B-85BA-0A27513CB12E}" type="parTrans" cxnId="{3260481A-621E-4E7E-82D4-E6404F31F86A}">
      <dgm:prSet/>
      <dgm:spPr/>
      <dgm:t>
        <a:bodyPr/>
        <a:lstStyle/>
        <a:p>
          <a:endParaRPr lang="it-IT"/>
        </a:p>
      </dgm:t>
    </dgm:pt>
    <dgm:pt modelId="{FD81B16E-84A3-480B-846D-7060C221C795}" type="sibTrans" cxnId="{3260481A-621E-4E7E-82D4-E6404F31F86A}">
      <dgm:prSet/>
      <dgm:spPr/>
      <dgm:t>
        <a:bodyPr/>
        <a:lstStyle/>
        <a:p>
          <a:endParaRPr lang="it-IT"/>
        </a:p>
      </dgm:t>
    </dgm:pt>
    <dgm:pt modelId="{45041FE7-D05C-4D37-9500-B157C5DC249C}">
      <dgm:prSet custT="1"/>
      <dgm:spPr/>
      <dgm:t>
        <a:bodyPr/>
        <a:lstStyle/>
        <a:p>
          <a:pPr algn="ctr"/>
          <a:r>
            <a:rPr lang="it-IT" sz="1800" b="1" dirty="0"/>
            <a:t>Potenziare e valorizzare le competenze dei docenti nell’ambito della didattica innovativa</a:t>
          </a:r>
        </a:p>
        <a:p>
          <a:pPr algn="ctr"/>
          <a:endParaRPr lang="it-IT" sz="1800" b="1" dirty="0"/>
        </a:p>
      </dgm:t>
    </dgm:pt>
    <dgm:pt modelId="{B9057C07-DE81-4B82-830E-4F971E6BD9E6}" type="parTrans" cxnId="{E05EBA1A-6516-4575-B090-81CEB60E4FAA}">
      <dgm:prSet/>
      <dgm:spPr/>
      <dgm:t>
        <a:bodyPr/>
        <a:lstStyle/>
        <a:p>
          <a:endParaRPr lang="it-IT"/>
        </a:p>
      </dgm:t>
    </dgm:pt>
    <dgm:pt modelId="{551E0E5C-D33C-40B1-A4AB-17BAE7597EB2}" type="sibTrans" cxnId="{E05EBA1A-6516-4575-B090-81CEB60E4FAA}">
      <dgm:prSet/>
      <dgm:spPr/>
      <dgm:t>
        <a:bodyPr/>
        <a:lstStyle/>
        <a:p>
          <a:endParaRPr lang="it-IT"/>
        </a:p>
      </dgm:t>
    </dgm:pt>
    <dgm:pt modelId="{4AD96DAF-8089-4341-A55D-BCE31152B405}" type="pres">
      <dgm:prSet presAssocID="{292CC527-853C-49FF-9D69-83E3A3244C41}" presName="Name0" presStyleCnt="0">
        <dgm:presLayoutVars>
          <dgm:dir/>
          <dgm:resizeHandles val="exact"/>
        </dgm:presLayoutVars>
      </dgm:prSet>
      <dgm:spPr/>
    </dgm:pt>
    <dgm:pt modelId="{EB299066-FF85-46C1-A07D-EB43C4718BDD}" type="pres">
      <dgm:prSet presAssocID="{45041FE7-D05C-4D37-9500-B157C5DC249C}" presName="node" presStyleLbl="node1" presStyleIdx="0" presStyleCnt="2" custScaleX="130844" custScaleY="103209">
        <dgm:presLayoutVars>
          <dgm:bulletEnabled val="1"/>
        </dgm:presLayoutVars>
      </dgm:prSet>
      <dgm:spPr/>
    </dgm:pt>
    <dgm:pt modelId="{8EECB013-DF7C-401A-9FFC-72168B4DF514}" type="pres">
      <dgm:prSet presAssocID="{551E0E5C-D33C-40B1-A4AB-17BAE7597EB2}" presName="sibTrans" presStyleLbl="sibTrans2D1" presStyleIdx="0" presStyleCnt="1"/>
      <dgm:spPr/>
    </dgm:pt>
    <dgm:pt modelId="{DCC131E5-CACD-49D3-8FE2-FD093FF3C7B8}" type="pres">
      <dgm:prSet presAssocID="{551E0E5C-D33C-40B1-A4AB-17BAE7597EB2}" presName="connectorText" presStyleLbl="sibTrans2D1" presStyleIdx="0" presStyleCnt="1"/>
      <dgm:spPr/>
    </dgm:pt>
    <dgm:pt modelId="{F5DC49EF-F8B2-4082-A1EF-173458D5CA8D}" type="pres">
      <dgm:prSet presAssocID="{3DE11B58-46C8-4D4C-9CDE-95EA8814E647}" presName="node" presStyleLbl="node1" presStyleIdx="1" presStyleCnt="2" custLinFactNeighborX="-9819" custLinFactNeighborY="-2790">
        <dgm:presLayoutVars>
          <dgm:bulletEnabled val="1"/>
        </dgm:presLayoutVars>
      </dgm:prSet>
      <dgm:spPr/>
    </dgm:pt>
  </dgm:ptLst>
  <dgm:cxnLst>
    <dgm:cxn modelId="{3260481A-621E-4E7E-82D4-E6404F31F86A}" srcId="{292CC527-853C-49FF-9D69-83E3A3244C41}" destId="{3DE11B58-46C8-4D4C-9CDE-95EA8814E647}" srcOrd="1" destOrd="0" parTransId="{82387CE0-FDD0-455B-85BA-0A27513CB12E}" sibTransId="{FD81B16E-84A3-480B-846D-7060C221C795}"/>
    <dgm:cxn modelId="{E05EBA1A-6516-4575-B090-81CEB60E4FAA}" srcId="{292CC527-853C-49FF-9D69-83E3A3244C41}" destId="{45041FE7-D05C-4D37-9500-B157C5DC249C}" srcOrd="0" destOrd="0" parTransId="{B9057C07-DE81-4B82-830E-4F971E6BD9E6}" sibTransId="{551E0E5C-D33C-40B1-A4AB-17BAE7597EB2}"/>
    <dgm:cxn modelId="{BEB51431-93F5-493B-BCDC-730B41DE2065}" type="presOf" srcId="{45041FE7-D05C-4D37-9500-B157C5DC249C}" destId="{EB299066-FF85-46C1-A07D-EB43C4718BDD}" srcOrd="0" destOrd="0" presId="urn:microsoft.com/office/officeart/2005/8/layout/process1"/>
    <dgm:cxn modelId="{42321D3B-B997-41CC-9BB6-F91BE9CD3995}" type="presOf" srcId="{292CC527-853C-49FF-9D69-83E3A3244C41}" destId="{4AD96DAF-8089-4341-A55D-BCE31152B405}" srcOrd="0" destOrd="0" presId="urn:microsoft.com/office/officeart/2005/8/layout/process1"/>
    <dgm:cxn modelId="{CFDD4A88-388D-4AED-9AE8-9367804E7648}" type="presOf" srcId="{3DE11B58-46C8-4D4C-9CDE-95EA8814E647}" destId="{F5DC49EF-F8B2-4082-A1EF-173458D5CA8D}" srcOrd="0" destOrd="0" presId="urn:microsoft.com/office/officeart/2005/8/layout/process1"/>
    <dgm:cxn modelId="{3FBC22B7-A63C-4B0D-907E-F61489C4CC4F}" type="presOf" srcId="{551E0E5C-D33C-40B1-A4AB-17BAE7597EB2}" destId="{DCC131E5-CACD-49D3-8FE2-FD093FF3C7B8}" srcOrd="1" destOrd="0" presId="urn:microsoft.com/office/officeart/2005/8/layout/process1"/>
    <dgm:cxn modelId="{07ECFAF6-5905-45B7-A58B-8BA28CB803C7}" type="presOf" srcId="{551E0E5C-D33C-40B1-A4AB-17BAE7597EB2}" destId="{8EECB013-DF7C-401A-9FFC-72168B4DF514}" srcOrd="0" destOrd="0" presId="urn:microsoft.com/office/officeart/2005/8/layout/process1"/>
    <dgm:cxn modelId="{6022EB70-E39C-44CA-A212-3749ECB2ABA6}" type="presParOf" srcId="{4AD96DAF-8089-4341-A55D-BCE31152B405}" destId="{EB299066-FF85-46C1-A07D-EB43C4718BDD}" srcOrd="0" destOrd="0" presId="urn:microsoft.com/office/officeart/2005/8/layout/process1"/>
    <dgm:cxn modelId="{A9014685-B6A8-412B-9C2B-E42ACA55E8FE}" type="presParOf" srcId="{4AD96DAF-8089-4341-A55D-BCE31152B405}" destId="{8EECB013-DF7C-401A-9FFC-72168B4DF514}" srcOrd="1" destOrd="0" presId="urn:microsoft.com/office/officeart/2005/8/layout/process1"/>
    <dgm:cxn modelId="{76E61DBD-4FDB-460C-9900-1B0492DDB169}" type="presParOf" srcId="{8EECB013-DF7C-401A-9FFC-72168B4DF514}" destId="{DCC131E5-CACD-49D3-8FE2-FD093FF3C7B8}" srcOrd="0" destOrd="0" presId="urn:microsoft.com/office/officeart/2005/8/layout/process1"/>
    <dgm:cxn modelId="{D2A1485C-7047-4F30-97C8-DAE89C01FCCD}" type="presParOf" srcId="{4AD96DAF-8089-4341-A55D-BCE31152B405}" destId="{F5DC49EF-F8B2-4082-A1EF-173458D5CA8D}"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01A30-3A7A-4CCB-8E9A-F60B3B23530E}">
      <dsp:nvSpPr>
        <dsp:cNvPr id="0" name=""/>
        <dsp:cNvSpPr/>
      </dsp:nvSpPr>
      <dsp:spPr>
        <a:xfrm>
          <a:off x="2089237" y="1793739"/>
          <a:ext cx="1922169" cy="1819454"/>
        </a:xfrm>
        <a:prstGeom prst="gear9">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it-IT" sz="2700" kern="1200" dirty="0"/>
            <a:t>PDM</a:t>
          </a:r>
        </a:p>
      </dsp:txBody>
      <dsp:txXfrm>
        <a:off x="2468002" y="2219937"/>
        <a:ext cx="1164639" cy="935237"/>
      </dsp:txXfrm>
    </dsp:sp>
    <dsp:sp modelId="{72160F80-D6B6-43C1-88FA-8F3B6DEC5B87}">
      <dsp:nvSpPr>
        <dsp:cNvPr id="0" name=""/>
        <dsp:cNvSpPr/>
      </dsp:nvSpPr>
      <dsp:spPr>
        <a:xfrm>
          <a:off x="713757" y="1079817"/>
          <a:ext cx="1780280" cy="1745947"/>
        </a:xfrm>
        <a:prstGeom prst="gear6">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it-IT" sz="2700" kern="1200" dirty="0"/>
            <a:t>PTOF</a:t>
          </a:r>
        </a:p>
      </dsp:txBody>
      <dsp:txXfrm>
        <a:off x="1158295" y="1522021"/>
        <a:ext cx="891204" cy="861539"/>
      </dsp:txXfrm>
    </dsp:sp>
    <dsp:sp modelId="{F36B9CB5-BDF5-477D-8472-D6AA5BD2A46C}">
      <dsp:nvSpPr>
        <dsp:cNvPr id="0" name=""/>
        <dsp:cNvSpPr/>
      </dsp:nvSpPr>
      <dsp:spPr>
        <a:xfrm rot="20700000">
          <a:off x="1691931" y="209908"/>
          <a:ext cx="1435139" cy="1435139"/>
        </a:xfrm>
        <a:prstGeom prst="gear6">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it-IT" sz="2700" kern="1200" dirty="0"/>
            <a:t>RAV</a:t>
          </a:r>
        </a:p>
      </dsp:txBody>
      <dsp:txXfrm rot="-20700000">
        <a:off x="2006699" y="524676"/>
        <a:ext cx="805603" cy="805603"/>
      </dsp:txXfrm>
    </dsp:sp>
    <dsp:sp modelId="{8FDD5672-B400-4610-9253-42DC922F0287}">
      <dsp:nvSpPr>
        <dsp:cNvPr id="0" name=""/>
        <dsp:cNvSpPr/>
      </dsp:nvSpPr>
      <dsp:spPr>
        <a:xfrm>
          <a:off x="1882697" y="1395813"/>
          <a:ext cx="2577930" cy="2577930"/>
        </a:xfrm>
        <a:prstGeom prst="circularArrow">
          <a:avLst>
            <a:gd name="adj1" fmla="val 4688"/>
            <a:gd name="adj2" fmla="val 299029"/>
            <a:gd name="adj3" fmla="val 2502108"/>
            <a:gd name="adj4" fmla="val 15891897"/>
            <a:gd name="adj5" fmla="val 5469"/>
          </a:avLst>
        </a:prstGeom>
        <a:gradFill rotWithShape="0">
          <a:gsLst>
            <a:gs pos="0">
              <a:schemeClr val="accent1">
                <a:tint val="60000"/>
                <a:hueOff val="0"/>
                <a:satOff val="0"/>
                <a:lumOff val="0"/>
                <a:alphaOff val="0"/>
                <a:tint val="96000"/>
                <a:satMod val="100000"/>
                <a:lumMod val="104000"/>
              </a:schemeClr>
            </a:gs>
            <a:gs pos="78000">
              <a:schemeClr val="accent1">
                <a:tint val="60000"/>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sp>
    <dsp:sp modelId="{805CA8AA-3F42-4AF0-B5FE-4B9B34ACF5C7}">
      <dsp:nvSpPr>
        <dsp:cNvPr id="0" name=""/>
        <dsp:cNvSpPr/>
      </dsp:nvSpPr>
      <dsp:spPr>
        <a:xfrm>
          <a:off x="612130" y="898619"/>
          <a:ext cx="1873027" cy="1873027"/>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tint val="96000"/>
                <a:satMod val="100000"/>
                <a:lumMod val="104000"/>
              </a:schemeClr>
            </a:gs>
            <a:gs pos="78000">
              <a:schemeClr val="accent1">
                <a:tint val="60000"/>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sp>
    <dsp:sp modelId="{0DEC36C8-2B52-4820-BF59-BEF286002D3E}">
      <dsp:nvSpPr>
        <dsp:cNvPr id="0" name=""/>
        <dsp:cNvSpPr/>
      </dsp:nvSpPr>
      <dsp:spPr>
        <a:xfrm>
          <a:off x="1359968" y="-102155"/>
          <a:ext cx="2019500" cy="2019500"/>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tint val="96000"/>
                <a:satMod val="100000"/>
                <a:lumMod val="104000"/>
              </a:schemeClr>
            </a:gs>
            <a:gs pos="78000">
              <a:schemeClr val="accent1">
                <a:tint val="60000"/>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23744B-199B-48AC-99B8-A15050050B05}">
      <dsp:nvSpPr>
        <dsp:cNvPr id="0" name=""/>
        <dsp:cNvSpPr/>
      </dsp:nvSpPr>
      <dsp:spPr>
        <a:xfrm>
          <a:off x="7607" y="321396"/>
          <a:ext cx="2213189" cy="35482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b="1" kern="1200" dirty="0"/>
            <a:t>Ideare, progettare ed attuare attività laboratoriali atte a sviluppare processi di interconnessione disciplinari ed extra-disciplinari evitando la mera aggregazione dei contenuti specifici delle singole materie.</a:t>
          </a:r>
        </a:p>
      </dsp:txBody>
      <dsp:txXfrm>
        <a:off x="72429" y="386218"/>
        <a:ext cx="2083545" cy="3418563"/>
      </dsp:txXfrm>
    </dsp:sp>
    <dsp:sp modelId="{BFB7B092-AF5C-47C8-A51A-9A481E08C214}">
      <dsp:nvSpPr>
        <dsp:cNvPr id="0" name=""/>
        <dsp:cNvSpPr/>
      </dsp:nvSpPr>
      <dsp:spPr>
        <a:xfrm>
          <a:off x="2432091" y="1833494"/>
          <a:ext cx="447945" cy="5240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it-IT" sz="2200" kern="1200"/>
        </a:p>
      </dsp:txBody>
      <dsp:txXfrm>
        <a:off x="2432091" y="1938296"/>
        <a:ext cx="313562" cy="314407"/>
      </dsp:txXfrm>
    </dsp:sp>
    <dsp:sp modelId="{A4E6A026-8047-4353-AAB6-9A6B92C0A45B}">
      <dsp:nvSpPr>
        <dsp:cNvPr id="0" name=""/>
        <dsp:cNvSpPr/>
      </dsp:nvSpPr>
      <dsp:spPr>
        <a:xfrm>
          <a:off x="3065977" y="888457"/>
          <a:ext cx="2053914" cy="24140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b="1" kern="1200" dirty="0"/>
            <a:t>Valorizzare approcci metodologici innovativi atti a potenziare gli esiti degli apprendimenti.</a:t>
          </a:r>
        </a:p>
      </dsp:txBody>
      <dsp:txXfrm>
        <a:off x="3126134" y="948614"/>
        <a:ext cx="1933600" cy="2293771"/>
      </dsp:txXfrm>
    </dsp:sp>
    <dsp:sp modelId="{9AE0BE23-226D-4B8B-ADE2-3519258D186A}">
      <dsp:nvSpPr>
        <dsp:cNvPr id="0" name=""/>
        <dsp:cNvSpPr/>
      </dsp:nvSpPr>
      <dsp:spPr>
        <a:xfrm>
          <a:off x="5331187" y="1833494"/>
          <a:ext cx="447945" cy="5240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it-IT" sz="2200" kern="1200"/>
        </a:p>
      </dsp:txBody>
      <dsp:txXfrm>
        <a:off x="5331187" y="1938296"/>
        <a:ext cx="313562" cy="314407"/>
      </dsp:txXfrm>
    </dsp:sp>
    <dsp:sp modelId="{B998495A-C37D-4F6A-9C45-8133770CBF6A}">
      <dsp:nvSpPr>
        <dsp:cNvPr id="0" name=""/>
        <dsp:cNvSpPr/>
      </dsp:nvSpPr>
      <dsp:spPr>
        <a:xfrm>
          <a:off x="5965072" y="786399"/>
          <a:ext cx="2039103" cy="26182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b="1" kern="1200" dirty="0"/>
            <a:t>Costruire il curricolo verticale di Educazione Civica in prospettiva dello sviluppo di competenze.</a:t>
          </a:r>
        </a:p>
      </dsp:txBody>
      <dsp:txXfrm>
        <a:off x="6024795" y="846122"/>
        <a:ext cx="1919657" cy="2498755"/>
      </dsp:txXfrm>
    </dsp:sp>
    <dsp:sp modelId="{B466AD22-1D24-411A-BC97-43C335ED8E7D}">
      <dsp:nvSpPr>
        <dsp:cNvPr id="0" name=""/>
        <dsp:cNvSpPr/>
      </dsp:nvSpPr>
      <dsp:spPr>
        <a:xfrm rot="21490187">
          <a:off x="8194620" y="1788372"/>
          <a:ext cx="404167" cy="5240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it-IT" sz="2200" kern="1200"/>
        </a:p>
      </dsp:txBody>
      <dsp:txXfrm>
        <a:off x="8194651" y="1895110"/>
        <a:ext cx="282917" cy="314407"/>
      </dsp:txXfrm>
    </dsp:sp>
    <dsp:sp modelId="{F5DC49EF-F8B2-4082-A1EF-173458D5CA8D}">
      <dsp:nvSpPr>
        <dsp:cNvPr id="0" name=""/>
        <dsp:cNvSpPr/>
      </dsp:nvSpPr>
      <dsp:spPr>
        <a:xfrm>
          <a:off x="8766367" y="128320"/>
          <a:ext cx="2632567" cy="3736369"/>
        </a:xfrm>
        <a:prstGeom prst="roundRect">
          <a:avLst>
            <a:gd name="adj" fmla="val 10000"/>
          </a:avLst>
        </a:prstGeom>
        <a:solidFill>
          <a:schemeClr val="accent3">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b="1" kern="1200" dirty="0">
              <a:solidFill>
                <a:schemeClr val="bg1"/>
              </a:solidFill>
            </a:rPr>
            <a:t>AZIONI PREVISTE:</a:t>
          </a:r>
        </a:p>
        <a:p>
          <a:pPr marL="0" lvl="0" indent="0" algn="ctr" defTabSz="800100">
            <a:lnSpc>
              <a:spcPct val="90000"/>
            </a:lnSpc>
            <a:spcBef>
              <a:spcPct val="0"/>
            </a:spcBef>
            <a:spcAft>
              <a:spcPct val="35000"/>
            </a:spcAft>
            <a:buNone/>
          </a:pPr>
          <a:r>
            <a:rPr lang="it-IT" sz="1600" b="1" kern="1200" dirty="0">
              <a:solidFill>
                <a:schemeClr val="bg1"/>
              </a:solidFill>
            </a:rPr>
            <a:t>Attivare progetti e percorsi a tema interdisciplinare privilegiando la didattica laboratoriale; Costituire la commissione di lavoro del curricolo verticale in prospettiva della realizzazione di percorsi didattici in progressione tra i 3 ordini di scuola</a:t>
          </a:r>
        </a:p>
      </dsp:txBody>
      <dsp:txXfrm>
        <a:off x="8843472" y="205425"/>
        <a:ext cx="2478357" cy="35821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99066-FF85-46C1-A07D-EB43C4718BDD}">
      <dsp:nvSpPr>
        <dsp:cNvPr id="0" name=""/>
        <dsp:cNvSpPr/>
      </dsp:nvSpPr>
      <dsp:spPr>
        <a:xfrm>
          <a:off x="1176" y="474510"/>
          <a:ext cx="5549424" cy="32419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b="1" kern="1200" dirty="0"/>
            <a:t>Migliorare gli ambienti fisici, ripensare gli spazi e i luoghi prevedendo soluzioni flessibili e polifunzionali.</a:t>
          </a:r>
        </a:p>
      </dsp:txBody>
      <dsp:txXfrm>
        <a:off x="96130" y="569464"/>
        <a:ext cx="5359516" cy="3052070"/>
      </dsp:txXfrm>
    </dsp:sp>
    <dsp:sp modelId="{8EECB013-DF7C-401A-9FFC-72168B4DF514}">
      <dsp:nvSpPr>
        <dsp:cNvPr id="0" name=""/>
        <dsp:cNvSpPr/>
      </dsp:nvSpPr>
      <dsp:spPr>
        <a:xfrm rot="21553113">
          <a:off x="5920328" y="1762891"/>
          <a:ext cx="810933" cy="10518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000250">
            <a:lnSpc>
              <a:spcPct val="90000"/>
            </a:lnSpc>
            <a:spcBef>
              <a:spcPct val="0"/>
            </a:spcBef>
            <a:spcAft>
              <a:spcPct val="35000"/>
            </a:spcAft>
            <a:buNone/>
          </a:pPr>
          <a:endParaRPr lang="it-IT" sz="4500" kern="1200"/>
        </a:p>
      </dsp:txBody>
      <dsp:txXfrm>
        <a:off x="5920339" y="1974916"/>
        <a:ext cx="567653" cy="631098"/>
      </dsp:txXfrm>
    </dsp:sp>
    <dsp:sp modelId="{F5DC49EF-F8B2-4082-A1EF-173458D5CA8D}">
      <dsp:nvSpPr>
        <dsp:cNvPr id="0" name=""/>
        <dsp:cNvSpPr/>
      </dsp:nvSpPr>
      <dsp:spPr>
        <a:xfrm>
          <a:off x="7080522" y="437272"/>
          <a:ext cx="4241252" cy="3141177"/>
        </a:xfrm>
        <a:prstGeom prst="roundRect">
          <a:avLst>
            <a:gd name="adj" fmla="val 10000"/>
          </a:avLst>
        </a:prstGeom>
        <a:solidFill>
          <a:schemeClr val="accent3">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b="1" kern="1200" dirty="0">
              <a:solidFill>
                <a:schemeClr val="bg1"/>
              </a:solidFill>
            </a:rPr>
            <a:t>AZIONI PREVISTE:</a:t>
          </a:r>
        </a:p>
        <a:p>
          <a:pPr marL="0" lvl="0" indent="0" algn="ctr" defTabSz="711200">
            <a:lnSpc>
              <a:spcPct val="90000"/>
            </a:lnSpc>
            <a:spcBef>
              <a:spcPct val="0"/>
            </a:spcBef>
            <a:spcAft>
              <a:spcPct val="35000"/>
            </a:spcAft>
            <a:buNone/>
          </a:pPr>
          <a:r>
            <a:rPr lang="it-IT" sz="1600" b="1" kern="1200" dirty="0">
              <a:solidFill>
                <a:schemeClr val="bg1"/>
              </a:solidFill>
            </a:rPr>
            <a:t>Allestimento dell’aula aumentata;</a:t>
          </a:r>
        </a:p>
        <a:p>
          <a:pPr marL="0" lvl="0" indent="0" algn="ctr" defTabSz="711200">
            <a:lnSpc>
              <a:spcPct val="90000"/>
            </a:lnSpc>
            <a:spcBef>
              <a:spcPct val="0"/>
            </a:spcBef>
            <a:spcAft>
              <a:spcPct val="35000"/>
            </a:spcAft>
            <a:buNone/>
          </a:pPr>
          <a:r>
            <a:rPr lang="it-IT" sz="1600" b="1" kern="1200" dirty="0">
              <a:solidFill>
                <a:schemeClr val="bg1"/>
              </a:solidFill>
            </a:rPr>
            <a:t>Manutenzione e acquisto di nuovi dispositivi elettronici in dotazione alle aule;</a:t>
          </a:r>
        </a:p>
        <a:p>
          <a:pPr marL="0" lvl="0" indent="0" algn="ctr" defTabSz="711200">
            <a:lnSpc>
              <a:spcPct val="90000"/>
            </a:lnSpc>
            <a:spcBef>
              <a:spcPct val="0"/>
            </a:spcBef>
            <a:spcAft>
              <a:spcPct val="35000"/>
            </a:spcAft>
            <a:buNone/>
          </a:pPr>
          <a:r>
            <a:rPr lang="it-IT" sz="1600" b="1" kern="1200" dirty="0">
              <a:solidFill>
                <a:schemeClr val="bg1"/>
              </a:solidFill>
            </a:rPr>
            <a:t>Predisposizione di una piattaforma digitale per archiviare e condividere materiali destinati a F. S., referenti di commissioni, gruppi di lavoro, singoli docenti; </a:t>
          </a:r>
        </a:p>
        <a:p>
          <a:pPr marL="0" lvl="0" indent="0" algn="ctr" defTabSz="711200">
            <a:lnSpc>
              <a:spcPct val="90000"/>
            </a:lnSpc>
            <a:spcBef>
              <a:spcPct val="0"/>
            </a:spcBef>
            <a:spcAft>
              <a:spcPct val="35000"/>
            </a:spcAft>
            <a:buNone/>
          </a:pPr>
          <a:r>
            <a:rPr lang="it-IT" sz="1600" b="1" kern="1200" dirty="0">
              <a:solidFill>
                <a:schemeClr val="bg1"/>
              </a:solidFill>
            </a:rPr>
            <a:t>Corsi di formazione.</a:t>
          </a:r>
        </a:p>
      </dsp:txBody>
      <dsp:txXfrm>
        <a:off x="7172524" y="529274"/>
        <a:ext cx="4057248" cy="29571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99066-FF85-46C1-A07D-EB43C4718BDD}">
      <dsp:nvSpPr>
        <dsp:cNvPr id="0" name=""/>
        <dsp:cNvSpPr/>
      </dsp:nvSpPr>
      <dsp:spPr>
        <a:xfrm>
          <a:off x="1176" y="782293"/>
          <a:ext cx="5549424" cy="26264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b="1" kern="1200" dirty="0"/>
            <a:t>Ottimizzare forme di organizzazione didattica per implementare percorsi formativi di recupero e di alfabetizzazione</a:t>
          </a:r>
        </a:p>
      </dsp:txBody>
      <dsp:txXfrm>
        <a:off x="78101" y="859218"/>
        <a:ext cx="5395574" cy="2472562"/>
      </dsp:txXfrm>
    </dsp:sp>
    <dsp:sp modelId="{8EECB013-DF7C-401A-9FFC-72168B4DF514}">
      <dsp:nvSpPr>
        <dsp:cNvPr id="0" name=""/>
        <dsp:cNvSpPr/>
      </dsp:nvSpPr>
      <dsp:spPr>
        <a:xfrm rot="21562015">
          <a:off x="5933056" y="1530218"/>
          <a:ext cx="810907" cy="10518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000250">
            <a:lnSpc>
              <a:spcPct val="90000"/>
            </a:lnSpc>
            <a:spcBef>
              <a:spcPct val="0"/>
            </a:spcBef>
            <a:spcAft>
              <a:spcPct val="35000"/>
            </a:spcAft>
            <a:buNone/>
          </a:pPr>
          <a:endParaRPr lang="it-IT" sz="4500" kern="1200"/>
        </a:p>
      </dsp:txBody>
      <dsp:txXfrm>
        <a:off x="5933063" y="1741928"/>
        <a:ext cx="567635" cy="631098"/>
      </dsp:txXfrm>
    </dsp:sp>
    <dsp:sp modelId="{F5DC49EF-F8B2-4082-A1EF-173458D5CA8D}">
      <dsp:nvSpPr>
        <dsp:cNvPr id="0" name=""/>
        <dsp:cNvSpPr/>
      </dsp:nvSpPr>
      <dsp:spPr>
        <a:xfrm>
          <a:off x="7080522" y="752125"/>
          <a:ext cx="4241252" cy="2544751"/>
        </a:xfrm>
        <a:prstGeom prst="roundRect">
          <a:avLst>
            <a:gd name="adj" fmla="val 10000"/>
          </a:avLst>
        </a:prstGeom>
        <a:solidFill>
          <a:schemeClr val="accent3">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b="1" kern="1200" dirty="0">
              <a:solidFill>
                <a:schemeClr val="bg1"/>
              </a:solidFill>
            </a:rPr>
            <a:t>AZIONI PREVISTE:</a:t>
          </a:r>
        </a:p>
        <a:p>
          <a:pPr marL="0" lvl="0" indent="0" algn="ctr" defTabSz="711200">
            <a:lnSpc>
              <a:spcPct val="90000"/>
            </a:lnSpc>
            <a:spcBef>
              <a:spcPct val="0"/>
            </a:spcBef>
            <a:spcAft>
              <a:spcPct val="35000"/>
            </a:spcAft>
            <a:buNone/>
          </a:pPr>
          <a:r>
            <a:rPr lang="it-IT" sz="1600" b="1" kern="1200" dirty="0">
              <a:solidFill>
                <a:schemeClr val="bg1"/>
              </a:solidFill>
            </a:rPr>
            <a:t>Organizzare corsi di recupero e alfabetizzazione, attività laboratoriali e di cooperazione impiegando le unità di potenziamento incluso l’organico </a:t>
          </a:r>
          <a:r>
            <a:rPr lang="it-IT" sz="1600" b="1" kern="1200" dirty="0" err="1">
              <a:solidFill>
                <a:schemeClr val="bg1"/>
              </a:solidFill>
            </a:rPr>
            <a:t>Covid</a:t>
          </a:r>
          <a:r>
            <a:rPr lang="it-IT" sz="1600" b="1" kern="1200" dirty="0">
              <a:solidFill>
                <a:schemeClr val="bg1"/>
              </a:solidFill>
            </a:rPr>
            <a:t>, ottimizzando la formulazione dell’orario, valorizzando le diverse professionalità dei docenti</a:t>
          </a:r>
        </a:p>
      </dsp:txBody>
      <dsp:txXfrm>
        <a:off x="7155055" y="826658"/>
        <a:ext cx="4092186" cy="23956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99066-FF85-46C1-A07D-EB43C4718BDD}">
      <dsp:nvSpPr>
        <dsp:cNvPr id="0" name=""/>
        <dsp:cNvSpPr/>
      </dsp:nvSpPr>
      <dsp:spPr>
        <a:xfrm>
          <a:off x="1176" y="782293"/>
          <a:ext cx="5549424" cy="26264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b="1" kern="1200" dirty="0"/>
            <a:t>Potenziare e valorizzare le competenze dei docenti nell’ambito della didattica innovativa</a:t>
          </a:r>
        </a:p>
        <a:p>
          <a:pPr marL="0" lvl="0" indent="0" algn="ctr" defTabSz="800100">
            <a:lnSpc>
              <a:spcPct val="90000"/>
            </a:lnSpc>
            <a:spcBef>
              <a:spcPct val="0"/>
            </a:spcBef>
            <a:spcAft>
              <a:spcPct val="35000"/>
            </a:spcAft>
            <a:buNone/>
          </a:pPr>
          <a:endParaRPr lang="it-IT" sz="1800" b="1" kern="1200" dirty="0"/>
        </a:p>
      </dsp:txBody>
      <dsp:txXfrm>
        <a:off x="78101" y="859218"/>
        <a:ext cx="5395574" cy="2472562"/>
      </dsp:txXfrm>
    </dsp:sp>
    <dsp:sp modelId="{8EECB013-DF7C-401A-9FFC-72168B4DF514}">
      <dsp:nvSpPr>
        <dsp:cNvPr id="0" name=""/>
        <dsp:cNvSpPr/>
      </dsp:nvSpPr>
      <dsp:spPr>
        <a:xfrm rot="21562015">
          <a:off x="5933056" y="1530218"/>
          <a:ext cx="810907" cy="10518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000250">
            <a:lnSpc>
              <a:spcPct val="90000"/>
            </a:lnSpc>
            <a:spcBef>
              <a:spcPct val="0"/>
            </a:spcBef>
            <a:spcAft>
              <a:spcPct val="35000"/>
            </a:spcAft>
            <a:buNone/>
          </a:pPr>
          <a:endParaRPr lang="it-IT" sz="4500" kern="1200"/>
        </a:p>
      </dsp:txBody>
      <dsp:txXfrm>
        <a:off x="5933063" y="1741928"/>
        <a:ext cx="567635" cy="631098"/>
      </dsp:txXfrm>
    </dsp:sp>
    <dsp:sp modelId="{F5DC49EF-F8B2-4082-A1EF-173458D5CA8D}">
      <dsp:nvSpPr>
        <dsp:cNvPr id="0" name=""/>
        <dsp:cNvSpPr/>
      </dsp:nvSpPr>
      <dsp:spPr>
        <a:xfrm>
          <a:off x="7080522" y="752125"/>
          <a:ext cx="4241252" cy="2544751"/>
        </a:xfrm>
        <a:prstGeom prst="roundRect">
          <a:avLst>
            <a:gd name="adj" fmla="val 10000"/>
          </a:avLst>
        </a:prstGeom>
        <a:solidFill>
          <a:schemeClr val="accent3">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b="1" kern="1200" dirty="0">
              <a:solidFill>
                <a:schemeClr val="bg1"/>
              </a:solidFill>
            </a:rPr>
            <a:t>AZIONI PREVISTE:</a:t>
          </a:r>
        </a:p>
        <a:p>
          <a:pPr marL="0" lvl="0" indent="0" algn="ctr" defTabSz="711200">
            <a:lnSpc>
              <a:spcPct val="90000"/>
            </a:lnSpc>
            <a:spcBef>
              <a:spcPct val="0"/>
            </a:spcBef>
            <a:spcAft>
              <a:spcPct val="35000"/>
            </a:spcAft>
            <a:buNone/>
          </a:pPr>
          <a:r>
            <a:rPr lang="it-IT" sz="1600" b="1" kern="1200" dirty="0">
              <a:solidFill>
                <a:schemeClr val="bg1"/>
              </a:solidFill>
            </a:rPr>
            <a:t>Formazione dei docenti</a:t>
          </a:r>
        </a:p>
      </dsp:txBody>
      <dsp:txXfrm>
        <a:off x="7155055" y="826658"/>
        <a:ext cx="4092186" cy="2395685"/>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1/8/2021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a:t>
            </a:fld>
            <a:endParaRPr lang="en-US" dirty="0"/>
          </a:p>
        </p:txBody>
      </p:sp>
    </p:spTree>
  </p:cSld>
  <p:clrMapOvr>
    <a:masterClrMapping/>
  </p:clrMapOvr>
  <p:transition spd="slow" advTm="24000">
    <p:wipe/>
    <p:sndAc>
      <p:stSnd>
        <p:snd r:embed="rId1" name="click.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slow" advTm="24000">
    <p:wipe/>
    <p:sndAc>
      <p:stSnd>
        <p:snd r:embed="rId1" name="click.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1/8/2021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transition spd="slow" advTm="24000">
    <p:wipe/>
    <p:sndAc>
      <p:stSnd>
        <p:snd r:embed="rId1" name="click.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1/8/2021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transition spd="slow" advTm="24000">
    <p:wipe/>
    <p:sndAc>
      <p:stSnd>
        <p:snd r:embed="rId1" name="click.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1/8/2021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transition spd="slow" advTm="24000">
    <p:wipe/>
    <p:sndAc>
      <p:stSnd>
        <p:snd r:embed="rId1" name="click.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slow" advTm="24000">
    <p:wipe/>
    <p:sndAc>
      <p:stSnd>
        <p:snd r:embed="rId1" name="click.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slow" advTm="24000">
    <p:wipe/>
    <p:sndAc>
      <p:stSnd>
        <p:snd r:embed="rId1" name="click.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slow" advTm="24000">
    <p:wipe/>
    <p:sndAc>
      <p:stSnd>
        <p:snd r:embed="rId1" name="click.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olo e testo verticale">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1/8/2021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transition spd="slow" advTm="24000">
    <p:wipe/>
    <p:sndAc>
      <p:stSnd>
        <p:snd r:embed="rId1" name="click.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slow" advTm="24000">
    <p:wipe/>
    <p:sndAc>
      <p:stSnd>
        <p:snd r:embed="rId1" name="click.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1/8/2021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transition spd="slow" advTm="24000">
    <p:wipe/>
    <p:sndAc>
      <p:stSnd>
        <p:snd r:embed="rId1" name="click.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slow" advTm="24000">
    <p:wipe/>
    <p:sndAc>
      <p:stSnd>
        <p:snd r:embed="rId1" name="click.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5800" y="3132666"/>
            <a:ext cx="5311775" cy="308601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3132666"/>
            <a:ext cx="5334000" cy="308601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slow" advTm="24000">
    <p:wipe/>
    <p:sndAc>
      <p:stSnd>
        <p:snd r:embed="rId1" name="click.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slow" advTm="24000">
    <p:wipe/>
    <p:sndAc>
      <p:stSnd>
        <p:snd r:embed="rId1" name="click.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slow" advTm="24000">
    <p:wipe/>
    <p:sndAc>
      <p:stSnd>
        <p:snd r:embed="rId1" name="click.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slow" advTm="24000">
    <p:wipe/>
    <p:sndAc>
      <p:stSnd>
        <p:snd r:embed="rId1" name="click.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slow" advTm="24000">
    <p:wipe/>
    <p:sndAc>
      <p:stSnd>
        <p:snd r:embed="rId1" name="click.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audio" Target="../media/audio1.wa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1/8/2021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ransition spd="slow" advTm="24000">
    <p:wipe/>
    <p:sndAc>
      <p:stSnd>
        <p:snd r:embed="rId19" name="click.wav"/>
      </p:stSnd>
    </p:sndAc>
  </p:transition>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ottotitolo 8">
            <a:extLst>
              <a:ext uri="{FF2B5EF4-FFF2-40B4-BE49-F238E27FC236}">
                <a16:creationId xmlns:a16="http://schemas.microsoft.com/office/drawing/2014/main" id="{B60A77C0-DB7D-4599-AF85-C2D40F3C5FA7}"/>
              </a:ext>
            </a:extLst>
          </p:cNvPr>
          <p:cNvSpPr>
            <a:spLocks noGrp="1"/>
          </p:cNvSpPr>
          <p:nvPr>
            <p:ph type="subTitle" idx="1"/>
          </p:nvPr>
        </p:nvSpPr>
        <p:spPr>
          <a:xfrm>
            <a:off x="4248150" y="3700019"/>
            <a:ext cx="3762375" cy="492124"/>
          </a:xfrm>
        </p:spPr>
        <p:txBody>
          <a:bodyPr/>
          <a:lstStyle/>
          <a:p>
            <a:r>
              <a:rPr lang="it-IT" dirty="0"/>
              <a:t>ANNUALITÁ 2020 – 2021</a:t>
            </a:r>
          </a:p>
          <a:p>
            <a:endParaRPr lang="it-IT" dirty="0"/>
          </a:p>
          <a:p>
            <a:endParaRPr lang="it-IT" dirty="0"/>
          </a:p>
        </p:txBody>
      </p:sp>
      <p:sp>
        <p:nvSpPr>
          <p:cNvPr id="10" name="Sottotitolo 8">
            <a:extLst>
              <a:ext uri="{FF2B5EF4-FFF2-40B4-BE49-F238E27FC236}">
                <a16:creationId xmlns:a16="http://schemas.microsoft.com/office/drawing/2014/main" id="{E3AD6ABB-A8B5-485A-96C2-FAD1E75569E1}"/>
              </a:ext>
            </a:extLst>
          </p:cNvPr>
          <p:cNvSpPr txBox="1">
            <a:spLocks/>
          </p:cNvSpPr>
          <p:nvPr/>
        </p:nvSpPr>
        <p:spPr>
          <a:xfrm>
            <a:off x="393799" y="4962161"/>
            <a:ext cx="5225952" cy="492124"/>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2800" dirty="0">
                <a:latin typeface="Algerian" panose="04020705040A02060702" pitchFamily="82" charset="0"/>
              </a:rPr>
              <a:t>FUNZIONE STRUMENTALE  - AREA 2 </a:t>
            </a:r>
          </a:p>
          <a:p>
            <a:endParaRPr lang="it-IT" dirty="0"/>
          </a:p>
          <a:p>
            <a:endParaRPr lang="it-IT" dirty="0"/>
          </a:p>
        </p:txBody>
      </p:sp>
      <p:sp>
        <p:nvSpPr>
          <p:cNvPr id="11" name="CasellaDiTesto 10">
            <a:extLst>
              <a:ext uri="{FF2B5EF4-FFF2-40B4-BE49-F238E27FC236}">
                <a16:creationId xmlns:a16="http://schemas.microsoft.com/office/drawing/2014/main" id="{1245ADA6-3F56-446B-BB3D-784F84A8BE17}"/>
              </a:ext>
            </a:extLst>
          </p:cNvPr>
          <p:cNvSpPr txBox="1"/>
          <p:nvPr/>
        </p:nvSpPr>
        <p:spPr>
          <a:xfrm>
            <a:off x="5848350" y="4495800"/>
            <a:ext cx="5949852" cy="1631216"/>
          </a:xfrm>
          <a:prstGeom prst="rect">
            <a:avLst/>
          </a:prstGeom>
          <a:noFill/>
        </p:spPr>
        <p:txBody>
          <a:bodyPr wrap="square" rtlCol="0">
            <a:spAutoFit/>
          </a:bodyPr>
          <a:lstStyle/>
          <a:p>
            <a:r>
              <a:rPr lang="it-IT" sz="2000" i="1" dirty="0">
                <a:ln w="0"/>
                <a:effectLst>
                  <a:outerShdw blurRad="38100" dist="19050" dir="2700000" algn="tl" rotWithShape="0">
                    <a:schemeClr val="dk1">
                      <a:alpha val="40000"/>
                    </a:schemeClr>
                  </a:outerShdw>
                </a:effectLst>
              </a:rPr>
              <a:t>ISTITUTO COMPRENSIVO GIOVANNI DANTONI</a:t>
            </a:r>
          </a:p>
          <a:p>
            <a:r>
              <a:rPr lang="it-IT" sz="2000" i="1" dirty="0">
                <a:ln w="0"/>
                <a:effectLst>
                  <a:outerShdw blurRad="38100" dist="19050" dir="2700000" algn="tl" rotWithShape="0">
                    <a:schemeClr val="dk1">
                      <a:alpha val="40000"/>
                    </a:schemeClr>
                  </a:outerShdw>
                </a:effectLst>
              </a:rPr>
              <a:t>via Perasso, 2, 97018  SCICLI </a:t>
            </a:r>
          </a:p>
          <a:p>
            <a:r>
              <a:rPr lang="it-IT" sz="2000" i="1" dirty="0">
                <a:ln w="0"/>
                <a:effectLst>
                  <a:outerShdw blurRad="38100" dist="19050" dir="2700000" algn="tl" rotWithShape="0">
                    <a:schemeClr val="dk1">
                      <a:alpha val="40000"/>
                    </a:schemeClr>
                  </a:outerShdw>
                </a:effectLst>
              </a:rPr>
              <a:t>Tel. 0932 831464        Fax. 0932 831314</a:t>
            </a:r>
          </a:p>
          <a:p>
            <a:r>
              <a:rPr lang="en-US" sz="2000" i="1" dirty="0">
                <a:ln w="0"/>
                <a:effectLst>
                  <a:outerShdw blurRad="38100" dist="19050" dir="2700000" algn="tl" rotWithShape="0">
                    <a:schemeClr val="dk1">
                      <a:alpha val="40000"/>
                    </a:schemeClr>
                  </a:outerShdw>
                </a:effectLst>
              </a:rPr>
              <a:t>www.icgiovannidantoni.it    </a:t>
            </a:r>
          </a:p>
          <a:p>
            <a:r>
              <a:rPr lang="en-US" sz="2000" i="1" dirty="0">
                <a:ln w="0"/>
                <a:effectLst>
                  <a:outerShdw blurRad="38100" dist="19050" dir="2700000" algn="tl" rotWithShape="0">
                    <a:schemeClr val="dk1">
                      <a:alpha val="40000"/>
                    </a:schemeClr>
                  </a:outerShdw>
                </a:effectLst>
              </a:rPr>
              <a:t>email: rgic82600r@istruzione.it </a:t>
            </a:r>
            <a:endParaRPr lang="it-IT" sz="2000" i="1" dirty="0">
              <a:ln w="0"/>
              <a:effectLst>
                <a:outerShdw blurRad="38100" dist="19050" dir="2700000" algn="tl" rotWithShape="0">
                  <a:schemeClr val="dk1">
                    <a:alpha val="40000"/>
                  </a:schemeClr>
                </a:outerShdw>
              </a:effectLst>
            </a:endParaRPr>
          </a:p>
        </p:txBody>
      </p:sp>
      <p:pic>
        <p:nvPicPr>
          <p:cNvPr id="1028" name="Picture 4" descr="RAV e PdM – Istituto Comprensivo Roccagorga-Maenza">
            <a:extLst>
              <a:ext uri="{FF2B5EF4-FFF2-40B4-BE49-F238E27FC236}">
                <a16:creationId xmlns:a16="http://schemas.microsoft.com/office/drawing/2014/main" id="{66AA48C5-2CA0-4A12-9BA4-DF603B8B45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8150" y="549277"/>
            <a:ext cx="6096000" cy="3116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900617"/>
      </p:ext>
    </p:extLst>
  </p:cSld>
  <p:clrMapOvr>
    <a:masterClrMapping/>
  </p:clrMapOvr>
  <p:transition spd="slow" advTm="24000">
    <p:wipe/>
    <p:sndAc>
      <p:stSnd>
        <p:snd r:embed="rId2" name="click.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9E03CE-7526-42AA-8621-7098ABD5B744}"/>
              </a:ext>
            </a:extLst>
          </p:cNvPr>
          <p:cNvSpPr txBox="1">
            <a:spLocks/>
          </p:cNvSpPr>
          <p:nvPr/>
        </p:nvSpPr>
        <p:spPr>
          <a:xfrm>
            <a:off x="628650" y="148694"/>
            <a:ext cx="10582275" cy="685801"/>
          </a:xfrm>
          <a:prstGeom prst="rect">
            <a:avLst/>
          </a:prstGeom>
        </p:spPr>
        <p:txBody>
          <a:bodyP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it-IT" sz="3200" b="1" dirty="0"/>
              <a:t>PIANO DI MIGLIORAMENTO – ANNUALITÁ 2020 - 2021</a:t>
            </a:r>
          </a:p>
        </p:txBody>
      </p:sp>
      <p:graphicFrame>
        <p:nvGraphicFramePr>
          <p:cNvPr id="3" name="Tabella 3">
            <a:extLst>
              <a:ext uri="{FF2B5EF4-FFF2-40B4-BE49-F238E27FC236}">
                <a16:creationId xmlns:a16="http://schemas.microsoft.com/office/drawing/2014/main" id="{A048FD80-2DDC-487D-B4B8-34248793B7A8}"/>
              </a:ext>
            </a:extLst>
          </p:cNvPr>
          <p:cNvGraphicFramePr>
            <a:graphicFrameLocks noGrp="1"/>
          </p:cNvGraphicFramePr>
          <p:nvPr>
            <p:extLst>
              <p:ext uri="{D42A27DB-BD31-4B8C-83A1-F6EECF244321}">
                <p14:modId xmlns:p14="http://schemas.microsoft.com/office/powerpoint/2010/main" val="1445470825"/>
              </p:ext>
            </p:extLst>
          </p:nvPr>
        </p:nvGraphicFramePr>
        <p:xfrm>
          <a:off x="406013" y="2732455"/>
          <a:ext cx="10859493" cy="3756545"/>
        </p:xfrm>
        <a:graphic>
          <a:graphicData uri="http://schemas.openxmlformats.org/drawingml/2006/table">
            <a:tbl>
              <a:tblPr firstRow="1" bandRow="1">
                <a:tableStyleId>{5C22544A-7EE6-4342-B048-85BDC9FD1C3A}</a:tableStyleId>
              </a:tblPr>
              <a:tblGrid>
                <a:gridCol w="4224635">
                  <a:extLst>
                    <a:ext uri="{9D8B030D-6E8A-4147-A177-3AD203B41FA5}">
                      <a16:colId xmlns:a16="http://schemas.microsoft.com/office/drawing/2014/main" val="4248788107"/>
                    </a:ext>
                  </a:extLst>
                </a:gridCol>
                <a:gridCol w="6634858">
                  <a:extLst>
                    <a:ext uri="{9D8B030D-6E8A-4147-A177-3AD203B41FA5}">
                      <a16:colId xmlns:a16="http://schemas.microsoft.com/office/drawing/2014/main" val="3097116006"/>
                    </a:ext>
                  </a:extLst>
                </a:gridCol>
              </a:tblGrid>
              <a:tr h="1803150">
                <a:tc>
                  <a:txBody>
                    <a:bodyPr/>
                    <a:lstStyle/>
                    <a:p>
                      <a:pPr algn="r"/>
                      <a:endParaRPr lang="it-IT" dirty="0"/>
                    </a:p>
                    <a:p>
                      <a:pPr algn="r"/>
                      <a:endParaRPr lang="it-IT" dirty="0"/>
                    </a:p>
                    <a:p>
                      <a:pPr algn="r"/>
                      <a:endParaRPr lang="it-IT" dirty="0"/>
                    </a:p>
                    <a:p>
                      <a:pPr algn="r"/>
                      <a:endParaRPr lang="it-IT" dirty="0"/>
                    </a:p>
                    <a:p>
                      <a:pPr algn="r"/>
                      <a:r>
                        <a:rPr lang="it-IT" dirty="0"/>
                        <a:t>RISULTATI ATTESI </a:t>
                      </a:r>
                    </a:p>
                  </a:txBody>
                  <a:tcPr anchor="ctr">
                    <a:cell3D prstMaterial="dkEdge">
                      <a:bevel/>
                      <a:lightRig rig="flood" dir="t"/>
                    </a:cell3D>
                  </a:tcPr>
                </a:tc>
                <a:tc>
                  <a:txBody>
                    <a:bodyPr/>
                    <a:lstStyle/>
                    <a:p>
                      <a:r>
                        <a:rPr lang="it-IT" sz="1600" dirty="0"/>
                        <a:t>Aule sempre accoglienti e attrezzate di dispositivi informatici efficienti.</a:t>
                      </a:r>
                    </a:p>
                    <a:p>
                      <a:r>
                        <a:rPr lang="it-IT" sz="1600" dirty="0"/>
                        <a:t>-Allestimento di un archivio digitale che accoglierà tutti i compiti di realtà realizzati dai </a:t>
                      </a:r>
                      <a:r>
                        <a:rPr lang="it-IT" sz="1600" dirty="0" err="1"/>
                        <a:t>c.d.c</a:t>
                      </a:r>
                      <a:r>
                        <a:rPr lang="it-IT" sz="1600" dirty="0"/>
                        <a:t>. e i processi di autovalutazione, di miglioramento e di rendicontazione.</a:t>
                      </a:r>
                    </a:p>
                    <a:p>
                      <a:r>
                        <a:rPr lang="it-IT" sz="1600" dirty="0"/>
                        <a:t>-Diffusione dell’utilizzo di piattaforme digitali.</a:t>
                      </a:r>
                    </a:p>
                    <a:p>
                      <a:r>
                        <a:rPr lang="it-IT" sz="1600" dirty="0"/>
                        <a:t>-Potenziamento della connettività.</a:t>
                      </a:r>
                      <a:endParaRPr lang="it-IT" dirty="0"/>
                    </a:p>
                  </a:txBody>
                  <a:tcPr>
                    <a:cell3D prstMaterial="dkEdge">
                      <a:bevel/>
                      <a:lightRig rig="flood" dir="t"/>
                    </a:cell3D>
                  </a:tcPr>
                </a:tc>
                <a:extLst>
                  <a:ext uri="{0D108BD9-81ED-4DB2-BD59-A6C34878D82A}">
                    <a16:rowId xmlns:a16="http://schemas.microsoft.com/office/drawing/2014/main" val="2704582175"/>
                  </a:ext>
                </a:extLst>
              </a:tr>
              <a:tr h="761207">
                <a:tc>
                  <a:txBody>
                    <a:bodyPr/>
                    <a:lstStyle/>
                    <a:p>
                      <a:pPr algn="r"/>
                      <a:r>
                        <a:rPr lang="it-IT" dirty="0"/>
                        <a:t>INDICATORI DI MONITORAGGIO</a:t>
                      </a:r>
                    </a:p>
                    <a:p>
                      <a:pPr algn="r"/>
                      <a:endParaRPr lang="it-IT" dirty="0"/>
                    </a:p>
                  </a:txBody>
                  <a:tcPr anchor="ctr">
                    <a:cell3D prstMaterial="dkEdge">
                      <a:bevel/>
                      <a:lightRig rig="flood" dir="t"/>
                    </a:cell3D>
                  </a:tcPr>
                </a:tc>
                <a:tc>
                  <a:txBody>
                    <a:bodyPr/>
                    <a:lstStyle/>
                    <a:p>
                      <a:pPr algn="ctr"/>
                      <a:r>
                        <a:rPr lang="it-IT" dirty="0"/>
                        <a:t>MODALITÁ DI RILEVAZIONE</a:t>
                      </a:r>
                    </a:p>
                    <a:p>
                      <a:pPr algn="ctr"/>
                      <a:endParaRPr lang="it-IT" dirty="0"/>
                    </a:p>
                  </a:txBody>
                  <a:tcPr anchor="ctr">
                    <a:cell3D prstMaterial="dkEdge">
                      <a:bevel/>
                      <a:lightRig rig="flood" dir="t"/>
                    </a:cell3D>
                  </a:tcPr>
                </a:tc>
                <a:extLst>
                  <a:ext uri="{0D108BD9-81ED-4DB2-BD59-A6C34878D82A}">
                    <a16:rowId xmlns:a16="http://schemas.microsoft.com/office/drawing/2014/main" val="1744256425"/>
                  </a:ext>
                </a:extLst>
              </a:tr>
              <a:tr h="1192188">
                <a:tc>
                  <a:txBody>
                    <a:bodyPr/>
                    <a:lstStyle/>
                    <a:p>
                      <a:pPr algn="l"/>
                      <a:r>
                        <a:rPr lang="it-IT" sz="1400" dirty="0"/>
                        <a:t>Funzionalità della strumentazione.</a:t>
                      </a:r>
                    </a:p>
                    <a:p>
                      <a:pPr algn="l"/>
                      <a:r>
                        <a:rPr lang="it-IT" sz="1400" dirty="0"/>
                        <a:t>Percentuale del numero di docenti che utilizzano le LIM e le piattaforme digitali. </a:t>
                      </a:r>
                    </a:p>
                    <a:p>
                      <a:pPr algn="l"/>
                      <a:r>
                        <a:rPr lang="it-IT" sz="1400" dirty="0"/>
                        <a:t>Rilevazione della messa in atto delle azioni dichiarate nei risultati attesi.</a:t>
                      </a:r>
                      <a:endParaRPr lang="it-IT" dirty="0"/>
                    </a:p>
                  </a:txBody>
                  <a:tcPr anchor="ctr">
                    <a:cell3D prstMaterial="dkEdge">
                      <a:bevel/>
                      <a:lightRig rig="flood" dir="t"/>
                    </a:cell3D>
                  </a:tcPr>
                </a:tc>
                <a:tc>
                  <a:txBody>
                    <a:bodyPr/>
                    <a:lstStyle/>
                    <a:p>
                      <a:r>
                        <a:rPr lang="it-IT" sz="1400" dirty="0"/>
                        <a:t>Report delle azioni e delle attività svolte in merito alla manutenzione.</a:t>
                      </a:r>
                    </a:p>
                    <a:p>
                      <a:r>
                        <a:rPr lang="it-IT" sz="1400" dirty="0"/>
                        <a:t>Schede di rilevazione sull’utilizzo di nuove tecnologie e piattaforme digitali.</a:t>
                      </a:r>
                    </a:p>
                    <a:p>
                      <a:endParaRPr lang="it-IT" dirty="0"/>
                    </a:p>
                  </a:txBody>
                  <a:tcPr>
                    <a:cell3D prstMaterial="dkEdge">
                      <a:bevel/>
                      <a:lightRig rig="flood" dir="t"/>
                    </a:cell3D>
                  </a:tcPr>
                </a:tc>
                <a:extLst>
                  <a:ext uri="{0D108BD9-81ED-4DB2-BD59-A6C34878D82A}">
                    <a16:rowId xmlns:a16="http://schemas.microsoft.com/office/drawing/2014/main" val="2339944656"/>
                  </a:ext>
                </a:extLst>
              </a:tr>
            </a:tbl>
          </a:graphicData>
        </a:graphic>
      </p:graphicFrame>
      <p:sp>
        <p:nvSpPr>
          <p:cNvPr id="8" name="Freccia in giù 7">
            <a:extLst>
              <a:ext uri="{FF2B5EF4-FFF2-40B4-BE49-F238E27FC236}">
                <a16:creationId xmlns:a16="http://schemas.microsoft.com/office/drawing/2014/main" id="{FDE9C43F-1650-4528-898F-330ED7AD29AD}"/>
              </a:ext>
            </a:extLst>
          </p:cNvPr>
          <p:cNvSpPr/>
          <p:nvPr/>
        </p:nvSpPr>
        <p:spPr>
          <a:xfrm rot="16200000">
            <a:off x="5223868" y="1006047"/>
            <a:ext cx="497681" cy="619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9" name="Gruppo 8">
            <a:extLst>
              <a:ext uri="{FF2B5EF4-FFF2-40B4-BE49-F238E27FC236}">
                <a16:creationId xmlns:a16="http://schemas.microsoft.com/office/drawing/2014/main" id="{770C0D70-DC19-4C9B-9E0B-7D5E12FFF449}"/>
              </a:ext>
            </a:extLst>
          </p:cNvPr>
          <p:cNvGrpSpPr/>
          <p:nvPr/>
        </p:nvGrpSpPr>
        <p:grpSpPr>
          <a:xfrm>
            <a:off x="3424236" y="1506762"/>
            <a:ext cx="5186363" cy="946476"/>
            <a:chOff x="1571625" y="1771510"/>
            <a:chExt cx="5105400" cy="1064838"/>
          </a:xfrm>
        </p:grpSpPr>
        <p:sp>
          <p:nvSpPr>
            <p:cNvPr id="10" name="Freccia angolare in su 9">
              <a:extLst>
                <a:ext uri="{FF2B5EF4-FFF2-40B4-BE49-F238E27FC236}">
                  <a16:creationId xmlns:a16="http://schemas.microsoft.com/office/drawing/2014/main" id="{BFB80D28-8406-43C9-AD40-73BD3D0B93F4}"/>
                </a:ext>
              </a:extLst>
            </p:cNvPr>
            <p:cNvSpPr/>
            <p:nvPr/>
          </p:nvSpPr>
          <p:spPr>
            <a:xfrm flipH="1" flipV="1">
              <a:off x="1571625" y="2150547"/>
              <a:ext cx="5105400" cy="68580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02A406FC-02A9-4DBC-9675-1A8D0F9A5997}"/>
                </a:ext>
              </a:extLst>
            </p:cNvPr>
            <p:cNvSpPr/>
            <p:nvPr/>
          </p:nvSpPr>
          <p:spPr>
            <a:xfrm>
              <a:off x="6515100" y="1771510"/>
              <a:ext cx="161925" cy="3620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2" name="CasellaDiTesto 11">
            <a:extLst>
              <a:ext uri="{FF2B5EF4-FFF2-40B4-BE49-F238E27FC236}">
                <a16:creationId xmlns:a16="http://schemas.microsoft.com/office/drawing/2014/main" id="{E95B7A33-F60F-4045-B528-6EE1AC60814C}"/>
              </a:ext>
            </a:extLst>
          </p:cNvPr>
          <p:cNvSpPr txBox="1"/>
          <p:nvPr/>
        </p:nvSpPr>
        <p:spPr>
          <a:xfrm>
            <a:off x="5895974" y="1045097"/>
            <a:ext cx="5944791" cy="461665"/>
          </a:xfrm>
          <a:prstGeom prst="rect">
            <a:avLst/>
          </a:prstGeom>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wrap="square" rtlCol="0">
            <a:spAutoFit/>
          </a:bodyPr>
          <a:lstStyle/>
          <a:p>
            <a:r>
              <a:rPr lang="it-IT" sz="2400" dirty="0">
                <a:ln w="0"/>
                <a:solidFill>
                  <a:schemeClr val="accent1">
                    <a:lumMod val="50000"/>
                  </a:schemeClr>
                </a:solidFill>
                <a:effectLst>
                  <a:outerShdw blurRad="38100" dist="25400" dir="5400000" algn="ctr" rotWithShape="0">
                    <a:srgbClr val="6E747A">
                      <a:alpha val="43000"/>
                    </a:srgbClr>
                  </a:outerShdw>
                </a:effectLst>
                <a:latin typeface="Baskerville Old Face" panose="02020602080505020303" pitchFamily="18" charset="0"/>
              </a:rPr>
              <a:t>Area di processo: Ambiente di apprendimento</a:t>
            </a:r>
            <a:endParaRPr lang="it-IT" sz="2400" dirty="0">
              <a:solidFill>
                <a:schemeClr val="accent1">
                  <a:lumMod val="50000"/>
                </a:schemeClr>
              </a:solidFill>
              <a:latin typeface="Baskerville Old Face" panose="02020602080505020303" pitchFamily="18" charset="0"/>
            </a:endParaRPr>
          </a:p>
        </p:txBody>
      </p:sp>
      <p:sp>
        <p:nvSpPr>
          <p:cNvPr id="13" name="CasellaDiTesto 12">
            <a:extLst>
              <a:ext uri="{FF2B5EF4-FFF2-40B4-BE49-F238E27FC236}">
                <a16:creationId xmlns:a16="http://schemas.microsoft.com/office/drawing/2014/main" id="{1844FAD3-DEDB-4A4B-8326-E8CF146F7237}"/>
              </a:ext>
            </a:extLst>
          </p:cNvPr>
          <p:cNvSpPr txBox="1"/>
          <p:nvPr/>
        </p:nvSpPr>
        <p:spPr>
          <a:xfrm>
            <a:off x="1228726" y="1054505"/>
            <a:ext cx="3638550" cy="523220"/>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sz="2800" dirty="0">
                <a:ln w="0"/>
                <a:solidFill>
                  <a:schemeClr val="accent1">
                    <a:lumMod val="50000"/>
                  </a:schemeClr>
                </a:solidFill>
                <a:effectLst>
                  <a:outerShdw blurRad="38100" dist="25400" dir="5400000" algn="ctr" rotWithShape="0">
                    <a:srgbClr val="6E747A">
                      <a:alpha val="43000"/>
                    </a:srgbClr>
                  </a:outerShdw>
                </a:effectLst>
                <a:latin typeface="Baskerville Old Face" panose="02020602080505020303" pitchFamily="18" charset="0"/>
              </a:rPr>
              <a:t>Obiettivo di processo 2</a:t>
            </a:r>
            <a:endParaRPr lang="it-IT" sz="2800" dirty="0">
              <a:solidFill>
                <a:schemeClr val="accent1">
                  <a:lumMod val="50000"/>
                </a:schemeClr>
              </a:solidFill>
              <a:latin typeface="Baskerville Old Face" panose="02020602080505020303" pitchFamily="18" charset="0"/>
            </a:endParaRPr>
          </a:p>
        </p:txBody>
      </p:sp>
      <p:pic>
        <p:nvPicPr>
          <p:cNvPr id="5" name="Immagine 4">
            <a:extLst>
              <a:ext uri="{FF2B5EF4-FFF2-40B4-BE49-F238E27FC236}">
                <a16:creationId xmlns:a16="http://schemas.microsoft.com/office/drawing/2014/main" id="{832085C3-05CF-4A17-A06D-E30228EFD16F}"/>
              </a:ext>
            </a:extLst>
          </p:cNvPr>
          <p:cNvPicPr>
            <a:picLocks noChangeAspect="1"/>
          </p:cNvPicPr>
          <p:nvPr/>
        </p:nvPicPr>
        <p:blipFill>
          <a:blip r:embed="rId3"/>
          <a:stretch>
            <a:fillRect/>
          </a:stretch>
        </p:blipFill>
        <p:spPr>
          <a:xfrm>
            <a:off x="698789" y="2811144"/>
            <a:ext cx="1729772" cy="1408431"/>
          </a:xfrm>
          <a:prstGeom prst="rect">
            <a:avLst/>
          </a:prstGeom>
        </p:spPr>
      </p:pic>
      <p:pic>
        <p:nvPicPr>
          <p:cNvPr id="14" name="Immagine 13">
            <a:extLst>
              <a:ext uri="{FF2B5EF4-FFF2-40B4-BE49-F238E27FC236}">
                <a16:creationId xmlns:a16="http://schemas.microsoft.com/office/drawing/2014/main" id="{D7A231BC-B450-4E06-A876-2669D86A0159}"/>
              </a:ext>
            </a:extLst>
          </p:cNvPr>
          <p:cNvPicPr>
            <a:picLocks noChangeAspect="1"/>
          </p:cNvPicPr>
          <p:nvPr/>
        </p:nvPicPr>
        <p:blipFill>
          <a:blip r:embed="rId4"/>
          <a:stretch>
            <a:fillRect/>
          </a:stretch>
        </p:blipFill>
        <p:spPr>
          <a:xfrm>
            <a:off x="9049502" y="1293529"/>
            <a:ext cx="2670279" cy="1652159"/>
          </a:xfrm>
          <a:prstGeom prst="rect">
            <a:avLst/>
          </a:prstGeom>
        </p:spPr>
      </p:pic>
      <p:pic>
        <p:nvPicPr>
          <p:cNvPr id="16" name="Immagine 15">
            <a:extLst>
              <a:ext uri="{FF2B5EF4-FFF2-40B4-BE49-F238E27FC236}">
                <a16:creationId xmlns:a16="http://schemas.microsoft.com/office/drawing/2014/main" id="{2AAC1707-7E51-4F18-8C16-48B147866696}"/>
              </a:ext>
            </a:extLst>
          </p:cNvPr>
          <p:cNvPicPr>
            <a:picLocks noChangeAspect="1"/>
          </p:cNvPicPr>
          <p:nvPr/>
        </p:nvPicPr>
        <p:blipFill>
          <a:blip r:embed="rId5"/>
          <a:stretch>
            <a:fillRect/>
          </a:stretch>
        </p:blipFill>
        <p:spPr>
          <a:xfrm>
            <a:off x="418348" y="4659437"/>
            <a:ext cx="560881" cy="536494"/>
          </a:xfrm>
          <a:prstGeom prst="rect">
            <a:avLst/>
          </a:prstGeom>
        </p:spPr>
      </p:pic>
      <p:pic>
        <p:nvPicPr>
          <p:cNvPr id="17" name="Immagine 16">
            <a:extLst>
              <a:ext uri="{FF2B5EF4-FFF2-40B4-BE49-F238E27FC236}">
                <a16:creationId xmlns:a16="http://schemas.microsoft.com/office/drawing/2014/main" id="{3770C414-31D5-426F-8785-01F90A98FE97}"/>
              </a:ext>
            </a:extLst>
          </p:cNvPr>
          <p:cNvPicPr>
            <a:picLocks noChangeAspect="1"/>
          </p:cNvPicPr>
          <p:nvPr/>
        </p:nvPicPr>
        <p:blipFill>
          <a:blip r:embed="rId6"/>
          <a:stretch>
            <a:fillRect/>
          </a:stretch>
        </p:blipFill>
        <p:spPr>
          <a:xfrm>
            <a:off x="4981937" y="4641147"/>
            <a:ext cx="981541" cy="554784"/>
          </a:xfrm>
          <a:prstGeom prst="rect">
            <a:avLst/>
          </a:prstGeom>
        </p:spPr>
      </p:pic>
    </p:spTree>
    <p:extLst>
      <p:ext uri="{BB962C8B-B14F-4D97-AF65-F5344CB8AC3E}">
        <p14:creationId xmlns:p14="http://schemas.microsoft.com/office/powerpoint/2010/main" val="217047622"/>
      </p:ext>
    </p:extLst>
  </p:cSld>
  <p:clrMapOvr>
    <a:masterClrMapping/>
  </p:clrMapOvr>
  <p:transition spd="slow" advTm="24000">
    <p:wipe/>
    <p:sndAc>
      <p:stSnd>
        <p:snd r:embed="rId2" name="click.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928D09-B5DB-4A96-8193-7DF784FBDEE1}"/>
              </a:ext>
            </a:extLst>
          </p:cNvPr>
          <p:cNvSpPr txBox="1">
            <a:spLocks/>
          </p:cNvSpPr>
          <p:nvPr/>
        </p:nvSpPr>
        <p:spPr>
          <a:xfrm>
            <a:off x="628650" y="148694"/>
            <a:ext cx="10582275" cy="685801"/>
          </a:xfrm>
          <a:prstGeom prst="rect">
            <a:avLst/>
          </a:prstGeom>
        </p:spPr>
        <p:txBody>
          <a:bodyP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it-IT" sz="3200" b="1" dirty="0"/>
              <a:t>PIANO DI MIGLIORAMENTO – ANNUALITÁ 2020 - 2021</a:t>
            </a:r>
          </a:p>
        </p:txBody>
      </p:sp>
      <p:sp>
        <p:nvSpPr>
          <p:cNvPr id="5" name="CasellaDiTesto 4">
            <a:extLst>
              <a:ext uri="{FF2B5EF4-FFF2-40B4-BE49-F238E27FC236}">
                <a16:creationId xmlns:a16="http://schemas.microsoft.com/office/drawing/2014/main" id="{0120F622-BCA5-4B20-99DF-7321BC2D1050}"/>
              </a:ext>
            </a:extLst>
          </p:cNvPr>
          <p:cNvSpPr txBox="1"/>
          <p:nvPr/>
        </p:nvSpPr>
        <p:spPr>
          <a:xfrm>
            <a:off x="5895974" y="1045097"/>
            <a:ext cx="5944791" cy="461665"/>
          </a:xfrm>
          <a:prstGeom prst="rect">
            <a:avLst/>
          </a:prstGeom>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wrap="square" rtlCol="0">
            <a:spAutoFit/>
          </a:bodyPr>
          <a:lstStyle/>
          <a:p>
            <a:r>
              <a:rPr lang="it-IT" sz="2400" dirty="0">
                <a:ln w="0"/>
                <a:solidFill>
                  <a:schemeClr val="accent1">
                    <a:lumMod val="50000"/>
                  </a:schemeClr>
                </a:solidFill>
                <a:effectLst>
                  <a:outerShdw blurRad="38100" dist="25400" dir="5400000" algn="ctr" rotWithShape="0">
                    <a:srgbClr val="6E747A">
                      <a:alpha val="43000"/>
                    </a:srgbClr>
                  </a:outerShdw>
                </a:effectLst>
                <a:latin typeface="Baskerville Old Face" panose="02020602080505020303" pitchFamily="18" charset="0"/>
              </a:rPr>
              <a:t>Area di processo: Inclusione e differenziazione</a:t>
            </a:r>
            <a:endParaRPr lang="it-IT" sz="2400" dirty="0">
              <a:solidFill>
                <a:schemeClr val="accent1">
                  <a:lumMod val="50000"/>
                </a:schemeClr>
              </a:solidFill>
              <a:latin typeface="Baskerville Old Face" panose="02020602080505020303" pitchFamily="18" charset="0"/>
            </a:endParaRPr>
          </a:p>
        </p:txBody>
      </p:sp>
      <p:sp>
        <p:nvSpPr>
          <p:cNvPr id="6" name="Freccia in giù 5">
            <a:extLst>
              <a:ext uri="{FF2B5EF4-FFF2-40B4-BE49-F238E27FC236}">
                <a16:creationId xmlns:a16="http://schemas.microsoft.com/office/drawing/2014/main" id="{CE060473-616A-4623-BAA4-FDB94507C15A}"/>
              </a:ext>
            </a:extLst>
          </p:cNvPr>
          <p:cNvSpPr/>
          <p:nvPr/>
        </p:nvSpPr>
        <p:spPr>
          <a:xfrm rot="16200000">
            <a:off x="5181600" y="978555"/>
            <a:ext cx="497681" cy="619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7" name="Gruppo 6">
            <a:extLst>
              <a:ext uri="{FF2B5EF4-FFF2-40B4-BE49-F238E27FC236}">
                <a16:creationId xmlns:a16="http://schemas.microsoft.com/office/drawing/2014/main" id="{3984383D-9799-4EF0-86C3-060E65A87592}"/>
              </a:ext>
            </a:extLst>
          </p:cNvPr>
          <p:cNvGrpSpPr/>
          <p:nvPr/>
        </p:nvGrpSpPr>
        <p:grpSpPr>
          <a:xfrm>
            <a:off x="3187303" y="1832374"/>
            <a:ext cx="5105400" cy="1064838"/>
            <a:chOff x="1571625" y="1771510"/>
            <a:chExt cx="5105400" cy="1064838"/>
          </a:xfrm>
        </p:grpSpPr>
        <p:sp>
          <p:nvSpPr>
            <p:cNvPr id="8" name="Freccia angolare in su 7">
              <a:extLst>
                <a:ext uri="{FF2B5EF4-FFF2-40B4-BE49-F238E27FC236}">
                  <a16:creationId xmlns:a16="http://schemas.microsoft.com/office/drawing/2014/main" id="{6DE80D76-BB7E-4302-B34D-B2D58A07DB6C}"/>
                </a:ext>
              </a:extLst>
            </p:cNvPr>
            <p:cNvSpPr/>
            <p:nvPr/>
          </p:nvSpPr>
          <p:spPr>
            <a:xfrm flipH="1" flipV="1">
              <a:off x="1571625" y="2150547"/>
              <a:ext cx="5105400" cy="68580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33B8BECF-5402-481E-A790-917BA734F6E1}"/>
                </a:ext>
              </a:extLst>
            </p:cNvPr>
            <p:cNvSpPr/>
            <p:nvPr/>
          </p:nvSpPr>
          <p:spPr>
            <a:xfrm>
              <a:off x="6515100" y="1771510"/>
              <a:ext cx="161925" cy="3620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aphicFrame>
        <p:nvGraphicFramePr>
          <p:cNvPr id="10" name="Diagramma 9">
            <a:extLst>
              <a:ext uri="{FF2B5EF4-FFF2-40B4-BE49-F238E27FC236}">
                <a16:creationId xmlns:a16="http://schemas.microsoft.com/office/drawing/2014/main" id="{3B8F7768-6A40-4869-920E-2D040AD44E73}"/>
              </a:ext>
            </a:extLst>
          </p:cNvPr>
          <p:cNvGraphicFramePr/>
          <p:nvPr>
            <p:extLst>
              <p:ext uri="{D42A27DB-BD31-4B8C-83A1-F6EECF244321}">
                <p14:modId xmlns:p14="http://schemas.microsoft.com/office/powerpoint/2010/main" val="4141203356"/>
              </p:ext>
            </p:extLst>
          </p:nvPr>
        </p:nvGraphicFramePr>
        <p:xfrm>
          <a:off x="351234" y="2394989"/>
          <a:ext cx="11489531"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asellaDiTesto 10">
            <a:extLst>
              <a:ext uri="{FF2B5EF4-FFF2-40B4-BE49-F238E27FC236}">
                <a16:creationId xmlns:a16="http://schemas.microsoft.com/office/drawing/2014/main" id="{524A9838-1E57-4BA2-A5D9-22D6B570C776}"/>
              </a:ext>
            </a:extLst>
          </p:cNvPr>
          <p:cNvSpPr txBox="1"/>
          <p:nvPr/>
        </p:nvSpPr>
        <p:spPr>
          <a:xfrm>
            <a:off x="1228726" y="1054505"/>
            <a:ext cx="3638550" cy="523220"/>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sz="2800" dirty="0">
                <a:ln w="0"/>
                <a:solidFill>
                  <a:schemeClr val="accent1">
                    <a:lumMod val="50000"/>
                  </a:schemeClr>
                </a:solidFill>
                <a:effectLst>
                  <a:outerShdw blurRad="38100" dist="25400" dir="5400000" algn="ctr" rotWithShape="0">
                    <a:srgbClr val="6E747A">
                      <a:alpha val="43000"/>
                    </a:srgbClr>
                  </a:outerShdw>
                </a:effectLst>
                <a:latin typeface="Baskerville Old Face" panose="02020602080505020303" pitchFamily="18" charset="0"/>
              </a:rPr>
              <a:t>Obiettivo di processo 3</a:t>
            </a:r>
            <a:endParaRPr lang="it-IT" sz="2800" dirty="0">
              <a:solidFill>
                <a:schemeClr val="accent1">
                  <a:lumMod val="50000"/>
                </a:schemeClr>
              </a:solidFill>
              <a:latin typeface="Baskerville Old Face" panose="02020602080505020303" pitchFamily="18" charset="0"/>
            </a:endParaRPr>
          </a:p>
        </p:txBody>
      </p:sp>
      <p:pic>
        <p:nvPicPr>
          <p:cNvPr id="3" name="Immagine 2">
            <a:extLst>
              <a:ext uri="{FF2B5EF4-FFF2-40B4-BE49-F238E27FC236}">
                <a16:creationId xmlns:a16="http://schemas.microsoft.com/office/drawing/2014/main" id="{E1951C4A-A894-480F-A823-ED0E20C44809}"/>
              </a:ext>
            </a:extLst>
          </p:cNvPr>
          <p:cNvPicPr>
            <a:picLocks noChangeAspect="1"/>
          </p:cNvPicPr>
          <p:nvPr/>
        </p:nvPicPr>
        <p:blipFill>
          <a:blip r:embed="rId8"/>
          <a:stretch>
            <a:fillRect/>
          </a:stretch>
        </p:blipFill>
        <p:spPr>
          <a:xfrm>
            <a:off x="561976" y="1676521"/>
            <a:ext cx="1958059" cy="1119622"/>
          </a:xfrm>
          <a:prstGeom prst="rect">
            <a:avLst/>
          </a:prstGeom>
        </p:spPr>
      </p:pic>
      <p:pic>
        <p:nvPicPr>
          <p:cNvPr id="12" name="Immagine 11">
            <a:extLst>
              <a:ext uri="{FF2B5EF4-FFF2-40B4-BE49-F238E27FC236}">
                <a16:creationId xmlns:a16="http://schemas.microsoft.com/office/drawing/2014/main" id="{3312D9BB-2ED7-4693-8707-CD14D54D0557}"/>
              </a:ext>
            </a:extLst>
          </p:cNvPr>
          <p:cNvPicPr>
            <a:picLocks noChangeAspect="1"/>
          </p:cNvPicPr>
          <p:nvPr/>
        </p:nvPicPr>
        <p:blipFill>
          <a:blip r:embed="rId9"/>
          <a:stretch>
            <a:fillRect/>
          </a:stretch>
        </p:blipFill>
        <p:spPr>
          <a:xfrm>
            <a:off x="8362950" y="1577725"/>
            <a:ext cx="2847975" cy="1600200"/>
          </a:xfrm>
          <a:prstGeom prst="ellipse">
            <a:avLst/>
          </a:prstGeom>
          <a:ln>
            <a:noFill/>
          </a:ln>
          <a:effectLst>
            <a:softEdge rad="112500"/>
          </a:effectLst>
        </p:spPr>
      </p:pic>
    </p:spTree>
    <p:extLst>
      <p:ext uri="{BB962C8B-B14F-4D97-AF65-F5344CB8AC3E}">
        <p14:creationId xmlns:p14="http://schemas.microsoft.com/office/powerpoint/2010/main" val="3441213541"/>
      </p:ext>
    </p:extLst>
  </p:cSld>
  <p:clrMapOvr>
    <a:masterClrMapping/>
  </p:clrMapOvr>
  <p:transition spd="slow" advTm="24000">
    <p:wipe/>
    <p:sndAc>
      <p:stSnd>
        <p:snd r:embed="rId2" name="click.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9E03CE-7526-42AA-8621-7098ABD5B744}"/>
              </a:ext>
            </a:extLst>
          </p:cNvPr>
          <p:cNvSpPr txBox="1">
            <a:spLocks/>
          </p:cNvSpPr>
          <p:nvPr/>
        </p:nvSpPr>
        <p:spPr>
          <a:xfrm>
            <a:off x="628650" y="148694"/>
            <a:ext cx="10582275" cy="685801"/>
          </a:xfrm>
          <a:prstGeom prst="rect">
            <a:avLst/>
          </a:prstGeom>
        </p:spPr>
        <p:txBody>
          <a:bodyP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it-IT" sz="3200" b="1" dirty="0"/>
              <a:t>PIANO DI MIGLIORAMENTO – ANNUALITÁ 2020 - 2021</a:t>
            </a:r>
          </a:p>
        </p:txBody>
      </p:sp>
      <p:graphicFrame>
        <p:nvGraphicFramePr>
          <p:cNvPr id="3" name="Tabella 3">
            <a:extLst>
              <a:ext uri="{FF2B5EF4-FFF2-40B4-BE49-F238E27FC236}">
                <a16:creationId xmlns:a16="http://schemas.microsoft.com/office/drawing/2014/main" id="{A048FD80-2DDC-487D-B4B8-34248793B7A8}"/>
              </a:ext>
            </a:extLst>
          </p:cNvPr>
          <p:cNvGraphicFramePr>
            <a:graphicFrameLocks noGrp="1"/>
          </p:cNvGraphicFramePr>
          <p:nvPr>
            <p:extLst>
              <p:ext uri="{D42A27DB-BD31-4B8C-83A1-F6EECF244321}">
                <p14:modId xmlns:p14="http://schemas.microsoft.com/office/powerpoint/2010/main" val="1146902530"/>
              </p:ext>
            </p:extLst>
          </p:nvPr>
        </p:nvGraphicFramePr>
        <p:xfrm>
          <a:off x="394293" y="2686717"/>
          <a:ext cx="10582274" cy="3977561"/>
        </p:xfrm>
        <a:graphic>
          <a:graphicData uri="http://schemas.openxmlformats.org/drawingml/2006/table">
            <a:tbl>
              <a:tblPr firstRow="1" bandRow="1">
                <a:tableStyleId>{5C22544A-7EE6-4342-B048-85BDC9FD1C3A}</a:tableStyleId>
              </a:tblPr>
              <a:tblGrid>
                <a:gridCol w="5291137">
                  <a:extLst>
                    <a:ext uri="{9D8B030D-6E8A-4147-A177-3AD203B41FA5}">
                      <a16:colId xmlns:a16="http://schemas.microsoft.com/office/drawing/2014/main" val="4248788107"/>
                    </a:ext>
                  </a:extLst>
                </a:gridCol>
                <a:gridCol w="5291137">
                  <a:extLst>
                    <a:ext uri="{9D8B030D-6E8A-4147-A177-3AD203B41FA5}">
                      <a16:colId xmlns:a16="http://schemas.microsoft.com/office/drawing/2014/main" val="3097116006"/>
                    </a:ext>
                  </a:extLst>
                </a:gridCol>
              </a:tblGrid>
              <a:tr h="1752521">
                <a:tc>
                  <a:txBody>
                    <a:bodyPr/>
                    <a:lstStyle/>
                    <a:p>
                      <a:pPr algn="r"/>
                      <a:r>
                        <a:rPr lang="it-IT" dirty="0"/>
                        <a:t>RISULTATI ATTESI </a:t>
                      </a:r>
                    </a:p>
                  </a:txBody>
                  <a:tcPr anchor="ctr">
                    <a:cell3D prstMaterial="dkEdge">
                      <a:bevel/>
                      <a:lightRig rig="flood" dir="t"/>
                    </a:cell3D>
                  </a:tcPr>
                </a:tc>
                <a:tc>
                  <a:txBody>
                    <a:bodyPr/>
                    <a:lstStyle/>
                    <a:p>
                      <a:r>
                        <a:rPr lang="it-IT" dirty="0"/>
                        <a:t>Diminuzione della fascia di alunni con voto 6.</a:t>
                      </a:r>
                    </a:p>
                    <a:p>
                      <a:r>
                        <a:rPr lang="it-IT" dirty="0"/>
                        <a:t>Innalzamento dei risultati delle prove INVALSI nella primaria e nella secondaria.</a:t>
                      </a:r>
                    </a:p>
                    <a:p>
                      <a:r>
                        <a:rPr lang="it-IT" dirty="0"/>
                        <a:t>Diminuzione della varianza tra le classi alla primaria</a:t>
                      </a:r>
                    </a:p>
                  </a:txBody>
                  <a:tcPr>
                    <a:cell3D prstMaterial="dkEdge">
                      <a:bevel/>
                      <a:lightRig rig="flood" dir="t"/>
                    </a:cell3D>
                  </a:tcPr>
                </a:tc>
                <a:extLst>
                  <a:ext uri="{0D108BD9-81ED-4DB2-BD59-A6C34878D82A}">
                    <a16:rowId xmlns:a16="http://schemas.microsoft.com/office/drawing/2014/main" val="2704582175"/>
                  </a:ext>
                </a:extLst>
              </a:tr>
              <a:tr h="613606">
                <a:tc>
                  <a:txBody>
                    <a:bodyPr/>
                    <a:lstStyle/>
                    <a:p>
                      <a:pPr algn="r"/>
                      <a:r>
                        <a:rPr lang="it-IT" dirty="0"/>
                        <a:t>INDICATORI DI MONITORAGGIO</a:t>
                      </a:r>
                    </a:p>
                    <a:p>
                      <a:pPr algn="ctr"/>
                      <a:endParaRPr lang="it-IT" dirty="0"/>
                    </a:p>
                  </a:txBody>
                  <a:tcPr anchor="ctr">
                    <a:cell3D prstMaterial="dkEdge">
                      <a:bevel/>
                      <a:lightRig rig="flood" dir="t"/>
                    </a:cell3D>
                  </a:tcPr>
                </a:tc>
                <a:tc>
                  <a:txBody>
                    <a:bodyPr/>
                    <a:lstStyle/>
                    <a:p>
                      <a:pPr algn="ctr"/>
                      <a:r>
                        <a:rPr lang="it-IT" dirty="0"/>
                        <a:t>MODALITÁ DI RILEVAZIONE</a:t>
                      </a:r>
                    </a:p>
                    <a:p>
                      <a:pPr algn="ctr"/>
                      <a:endParaRPr lang="it-IT" dirty="0"/>
                    </a:p>
                  </a:txBody>
                  <a:tcPr anchor="ctr">
                    <a:cell3D prstMaterial="dkEdge">
                      <a:bevel/>
                      <a:lightRig rig="flood" dir="t"/>
                    </a:cell3D>
                  </a:tcPr>
                </a:tc>
                <a:extLst>
                  <a:ext uri="{0D108BD9-81ED-4DB2-BD59-A6C34878D82A}">
                    <a16:rowId xmlns:a16="http://schemas.microsoft.com/office/drawing/2014/main" val="498916643"/>
                  </a:ext>
                </a:extLst>
              </a:tr>
              <a:tr h="1519406">
                <a:tc>
                  <a:txBody>
                    <a:bodyPr/>
                    <a:lstStyle/>
                    <a:p>
                      <a:pPr algn="l"/>
                      <a:r>
                        <a:rPr lang="it-IT" sz="1400" dirty="0"/>
                        <a:t>Rilevazione dei risultati INVALSI.</a:t>
                      </a:r>
                    </a:p>
                    <a:p>
                      <a:pPr algn="l"/>
                      <a:r>
                        <a:rPr lang="it-IT" sz="1400" dirty="0"/>
                        <a:t>Rilevazione dei voti degli scrutini finali.</a:t>
                      </a:r>
                    </a:p>
                    <a:p>
                      <a:pPr algn="l"/>
                      <a:r>
                        <a:rPr lang="it-IT" sz="1400" dirty="0"/>
                        <a:t>Rilevazione del numero di alunni che non raggiungono gli apprendimenti minimi.</a:t>
                      </a:r>
                    </a:p>
                    <a:p>
                      <a:pPr algn="l"/>
                      <a:r>
                        <a:rPr lang="it-IT" sz="1400" dirty="0"/>
                        <a:t>Monitoraggio del grado di inclusività.</a:t>
                      </a:r>
                    </a:p>
                    <a:p>
                      <a:pPr algn="l"/>
                      <a:r>
                        <a:rPr lang="it-IT" sz="1400" dirty="0"/>
                        <a:t>Rilevazione della percentuale di alunni stranieri con esiti migliorati.</a:t>
                      </a:r>
                      <a:endParaRPr lang="it-IT" dirty="0"/>
                    </a:p>
                  </a:txBody>
                  <a:tcPr anchor="ctr">
                    <a:cell3D prstMaterial="dkEdge">
                      <a:bevel/>
                      <a:lightRig rig="flood" dir="t"/>
                    </a:cell3D>
                  </a:tcPr>
                </a:tc>
                <a:tc>
                  <a:txBody>
                    <a:bodyPr/>
                    <a:lstStyle/>
                    <a:p>
                      <a:pPr algn="l"/>
                      <a:r>
                        <a:rPr lang="it-IT" sz="1400" dirty="0"/>
                        <a:t>Comparazione dei risultati delle prove INVALSI con quelli </a:t>
                      </a:r>
                      <a:r>
                        <a:rPr lang="it-IT" sz="1400" dirty="0" err="1"/>
                        <a:t>dell’a.s.</a:t>
                      </a:r>
                      <a:r>
                        <a:rPr lang="it-IT" sz="1400" dirty="0"/>
                        <a:t> 2018/2019 Comparazione dei voti finali con quelli dello scrutinio intermedio.</a:t>
                      </a:r>
                    </a:p>
                    <a:p>
                      <a:pPr algn="l"/>
                      <a:r>
                        <a:rPr lang="it-IT" sz="1400" dirty="0"/>
                        <a:t>Schede di rilevazione del grado di inclusività.</a:t>
                      </a:r>
                    </a:p>
                    <a:p>
                      <a:pPr algn="l"/>
                      <a:endParaRPr lang="it-IT" dirty="0"/>
                    </a:p>
                  </a:txBody>
                  <a:tcPr>
                    <a:cell3D prstMaterial="dkEdge">
                      <a:bevel/>
                      <a:lightRig rig="flood" dir="t"/>
                    </a:cell3D>
                  </a:tcPr>
                </a:tc>
                <a:extLst>
                  <a:ext uri="{0D108BD9-81ED-4DB2-BD59-A6C34878D82A}">
                    <a16:rowId xmlns:a16="http://schemas.microsoft.com/office/drawing/2014/main" val="102097921"/>
                  </a:ext>
                </a:extLst>
              </a:tr>
            </a:tbl>
          </a:graphicData>
        </a:graphic>
      </p:graphicFrame>
      <p:sp>
        <p:nvSpPr>
          <p:cNvPr id="8" name="Freccia in giù 7">
            <a:extLst>
              <a:ext uri="{FF2B5EF4-FFF2-40B4-BE49-F238E27FC236}">
                <a16:creationId xmlns:a16="http://schemas.microsoft.com/office/drawing/2014/main" id="{FDE9C43F-1650-4528-898F-330ED7AD29AD}"/>
              </a:ext>
            </a:extLst>
          </p:cNvPr>
          <p:cNvSpPr/>
          <p:nvPr/>
        </p:nvSpPr>
        <p:spPr>
          <a:xfrm rot="16200000">
            <a:off x="5223868" y="1006047"/>
            <a:ext cx="497681" cy="619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9" name="Gruppo 8">
            <a:extLst>
              <a:ext uri="{FF2B5EF4-FFF2-40B4-BE49-F238E27FC236}">
                <a16:creationId xmlns:a16="http://schemas.microsoft.com/office/drawing/2014/main" id="{770C0D70-DC19-4C9B-9E0B-7D5E12FFF449}"/>
              </a:ext>
            </a:extLst>
          </p:cNvPr>
          <p:cNvGrpSpPr/>
          <p:nvPr/>
        </p:nvGrpSpPr>
        <p:grpSpPr>
          <a:xfrm>
            <a:off x="3443287" y="1564450"/>
            <a:ext cx="5105400" cy="1064838"/>
            <a:chOff x="1571625" y="1771510"/>
            <a:chExt cx="5105400" cy="1064838"/>
          </a:xfrm>
        </p:grpSpPr>
        <p:sp>
          <p:nvSpPr>
            <p:cNvPr id="10" name="Freccia angolare in su 9">
              <a:extLst>
                <a:ext uri="{FF2B5EF4-FFF2-40B4-BE49-F238E27FC236}">
                  <a16:creationId xmlns:a16="http://schemas.microsoft.com/office/drawing/2014/main" id="{BFB80D28-8406-43C9-AD40-73BD3D0B93F4}"/>
                </a:ext>
              </a:extLst>
            </p:cNvPr>
            <p:cNvSpPr/>
            <p:nvPr/>
          </p:nvSpPr>
          <p:spPr>
            <a:xfrm flipH="1" flipV="1">
              <a:off x="1571625" y="2150547"/>
              <a:ext cx="5105400" cy="68580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02A406FC-02A9-4DBC-9675-1A8D0F9A5997}"/>
                </a:ext>
              </a:extLst>
            </p:cNvPr>
            <p:cNvSpPr/>
            <p:nvPr/>
          </p:nvSpPr>
          <p:spPr>
            <a:xfrm>
              <a:off x="6515100" y="1771510"/>
              <a:ext cx="161925" cy="3620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2" name="CasellaDiTesto 11">
            <a:extLst>
              <a:ext uri="{FF2B5EF4-FFF2-40B4-BE49-F238E27FC236}">
                <a16:creationId xmlns:a16="http://schemas.microsoft.com/office/drawing/2014/main" id="{E95B7A33-F60F-4045-B528-6EE1AC60814C}"/>
              </a:ext>
            </a:extLst>
          </p:cNvPr>
          <p:cNvSpPr txBox="1"/>
          <p:nvPr/>
        </p:nvSpPr>
        <p:spPr>
          <a:xfrm>
            <a:off x="5895974" y="1045097"/>
            <a:ext cx="5944791" cy="461665"/>
          </a:xfrm>
          <a:prstGeom prst="rect">
            <a:avLst/>
          </a:prstGeom>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wrap="square" rtlCol="0">
            <a:spAutoFit/>
          </a:bodyPr>
          <a:lstStyle/>
          <a:p>
            <a:r>
              <a:rPr lang="it-IT" sz="2400" dirty="0">
                <a:ln w="0"/>
                <a:solidFill>
                  <a:schemeClr val="accent1">
                    <a:lumMod val="50000"/>
                  </a:schemeClr>
                </a:solidFill>
                <a:effectLst>
                  <a:outerShdw blurRad="38100" dist="25400" dir="5400000" algn="ctr" rotWithShape="0">
                    <a:srgbClr val="6E747A">
                      <a:alpha val="43000"/>
                    </a:srgbClr>
                  </a:outerShdw>
                </a:effectLst>
                <a:latin typeface="Baskerville Old Face" panose="02020602080505020303" pitchFamily="18" charset="0"/>
              </a:rPr>
              <a:t>Area di processo: Inclusione e differenziazione</a:t>
            </a:r>
            <a:endParaRPr lang="it-IT" sz="2400" dirty="0">
              <a:solidFill>
                <a:schemeClr val="accent1">
                  <a:lumMod val="50000"/>
                </a:schemeClr>
              </a:solidFill>
              <a:latin typeface="Baskerville Old Face" panose="02020602080505020303" pitchFamily="18" charset="0"/>
            </a:endParaRPr>
          </a:p>
        </p:txBody>
      </p:sp>
      <p:sp>
        <p:nvSpPr>
          <p:cNvPr id="13" name="CasellaDiTesto 12">
            <a:extLst>
              <a:ext uri="{FF2B5EF4-FFF2-40B4-BE49-F238E27FC236}">
                <a16:creationId xmlns:a16="http://schemas.microsoft.com/office/drawing/2014/main" id="{A07717EC-A091-41A3-90B7-1D66A6212E70}"/>
              </a:ext>
            </a:extLst>
          </p:cNvPr>
          <p:cNvSpPr txBox="1"/>
          <p:nvPr/>
        </p:nvSpPr>
        <p:spPr>
          <a:xfrm>
            <a:off x="1228726" y="1054505"/>
            <a:ext cx="3638550" cy="523220"/>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sz="2800" dirty="0">
                <a:ln w="0"/>
                <a:solidFill>
                  <a:schemeClr val="accent1">
                    <a:lumMod val="50000"/>
                  </a:schemeClr>
                </a:solidFill>
                <a:effectLst>
                  <a:outerShdw blurRad="38100" dist="25400" dir="5400000" algn="ctr" rotWithShape="0">
                    <a:srgbClr val="6E747A">
                      <a:alpha val="43000"/>
                    </a:srgbClr>
                  </a:outerShdw>
                </a:effectLst>
                <a:latin typeface="Baskerville Old Face" panose="02020602080505020303" pitchFamily="18" charset="0"/>
              </a:rPr>
              <a:t>Obiettivo di processo 3</a:t>
            </a:r>
            <a:endParaRPr lang="it-IT" sz="2800" dirty="0">
              <a:solidFill>
                <a:schemeClr val="accent1">
                  <a:lumMod val="50000"/>
                </a:schemeClr>
              </a:solidFill>
              <a:latin typeface="Baskerville Old Face" panose="02020602080505020303" pitchFamily="18" charset="0"/>
            </a:endParaRPr>
          </a:p>
        </p:txBody>
      </p:sp>
      <p:pic>
        <p:nvPicPr>
          <p:cNvPr id="5" name="Immagine 4">
            <a:extLst>
              <a:ext uri="{FF2B5EF4-FFF2-40B4-BE49-F238E27FC236}">
                <a16:creationId xmlns:a16="http://schemas.microsoft.com/office/drawing/2014/main" id="{3B6C117D-2217-4DC4-8E08-2425C3D81896}"/>
              </a:ext>
            </a:extLst>
          </p:cNvPr>
          <p:cNvPicPr>
            <a:picLocks noChangeAspect="1"/>
          </p:cNvPicPr>
          <p:nvPr/>
        </p:nvPicPr>
        <p:blipFill>
          <a:blip r:embed="rId3"/>
          <a:stretch>
            <a:fillRect/>
          </a:stretch>
        </p:blipFill>
        <p:spPr>
          <a:xfrm>
            <a:off x="1360783" y="2848676"/>
            <a:ext cx="1725318" cy="1408298"/>
          </a:xfrm>
          <a:prstGeom prst="rect">
            <a:avLst/>
          </a:prstGeom>
        </p:spPr>
      </p:pic>
      <p:pic>
        <p:nvPicPr>
          <p:cNvPr id="7" name="Immagine 6">
            <a:extLst>
              <a:ext uri="{FF2B5EF4-FFF2-40B4-BE49-F238E27FC236}">
                <a16:creationId xmlns:a16="http://schemas.microsoft.com/office/drawing/2014/main" id="{A3E0A0BD-3FC7-4EF7-A755-D69D31A83EFE}"/>
              </a:ext>
            </a:extLst>
          </p:cNvPr>
          <p:cNvPicPr>
            <a:picLocks noChangeAspect="1"/>
          </p:cNvPicPr>
          <p:nvPr/>
        </p:nvPicPr>
        <p:blipFill>
          <a:blip r:embed="rId4"/>
          <a:stretch>
            <a:fillRect/>
          </a:stretch>
        </p:blipFill>
        <p:spPr>
          <a:xfrm>
            <a:off x="8643837" y="1308536"/>
            <a:ext cx="2847079" cy="1597290"/>
          </a:xfrm>
          <a:prstGeom prst="rect">
            <a:avLst/>
          </a:prstGeom>
        </p:spPr>
      </p:pic>
      <p:pic>
        <p:nvPicPr>
          <p:cNvPr id="14" name="Immagine 13">
            <a:extLst>
              <a:ext uri="{FF2B5EF4-FFF2-40B4-BE49-F238E27FC236}">
                <a16:creationId xmlns:a16="http://schemas.microsoft.com/office/drawing/2014/main" id="{E745C06D-FFA5-47DA-920B-C21049E30093}"/>
              </a:ext>
            </a:extLst>
          </p:cNvPr>
          <p:cNvPicPr>
            <a:picLocks noChangeAspect="1"/>
          </p:cNvPicPr>
          <p:nvPr/>
        </p:nvPicPr>
        <p:blipFill>
          <a:blip r:embed="rId5"/>
          <a:stretch>
            <a:fillRect/>
          </a:stretch>
        </p:blipFill>
        <p:spPr>
          <a:xfrm>
            <a:off x="809427" y="4480657"/>
            <a:ext cx="560881" cy="536494"/>
          </a:xfrm>
          <a:prstGeom prst="rect">
            <a:avLst/>
          </a:prstGeom>
        </p:spPr>
      </p:pic>
      <p:pic>
        <p:nvPicPr>
          <p:cNvPr id="15" name="Immagine 14">
            <a:extLst>
              <a:ext uri="{FF2B5EF4-FFF2-40B4-BE49-F238E27FC236}">
                <a16:creationId xmlns:a16="http://schemas.microsoft.com/office/drawing/2014/main" id="{47CCE1D8-0DDD-4981-B704-8946B8BC7EC9}"/>
              </a:ext>
            </a:extLst>
          </p:cNvPr>
          <p:cNvPicPr>
            <a:picLocks noChangeAspect="1"/>
          </p:cNvPicPr>
          <p:nvPr/>
        </p:nvPicPr>
        <p:blipFill>
          <a:blip r:embed="rId6"/>
          <a:stretch>
            <a:fillRect/>
          </a:stretch>
        </p:blipFill>
        <p:spPr>
          <a:xfrm>
            <a:off x="5782271" y="4462367"/>
            <a:ext cx="981541" cy="554784"/>
          </a:xfrm>
          <a:prstGeom prst="rect">
            <a:avLst/>
          </a:prstGeom>
        </p:spPr>
      </p:pic>
    </p:spTree>
    <p:extLst>
      <p:ext uri="{BB962C8B-B14F-4D97-AF65-F5344CB8AC3E}">
        <p14:creationId xmlns:p14="http://schemas.microsoft.com/office/powerpoint/2010/main" val="771273870"/>
      </p:ext>
    </p:extLst>
  </p:cSld>
  <p:clrMapOvr>
    <a:masterClrMapping/>
  </p:clrMapOvr>
  <p:transition spd="slow" advTm="24000">
    <p:wipe/>
    <p:sndAc>
      <p:stSnd>
        <p:snd r:embed="rId2" name="click.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928D09-B5DB-4A96-8193-7DF784FBDEE1}"/>
              </a:ext>
            </a:extLst>
          </p:cNvPr>
          <p:cNvSpPr txBox="1">
            <a:spLocks/>
          </p:cNvSpPr>
          <p:nvPr/>
        </p:nvSpPr>
        <p:spPr>
          <a:xfrm>
            <a:off x="628650" y="148694"/>
            <a:ext cx="10582275" cy="685801"/>
          </a:xfrm>
          <a:prstGeom prst="rect">
            <a:avLst/>
          </a:prstGeom>
        </p:spPr>
        <p:txBody>
          <a:bodyP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it-IT" sz="3200" b="1" dirty="0"/>
              <a:t>PIANO DI MIGLIORAMENTO – ANNUALITÁ 2020 - 2021</a:t>
            </a:r>
          </a:p>
        </p:txBody>
      </p:sp>
      <p:sp>
        <p:nvSpPr>
          <p:cNvPr id="5" name="CasellaDiTesto 4">
            <a:extLst>
              <a:ext uri="{FF2B5EF4-FFF2-40B4-BE49-F238E27FC236}">
                <a16:creationId xmlns:a16="http://schemas.microsoft.com/office/drawing/2014/main" id="{0120F622-BCA5-4B20-99DF-7321BC2D1050}"/>
              </a:ext>
            </a:extLst>
          </p:cNvPr>
          <p:cNvSpPr txBox="1"/>
          <p:nvPr/>
        </p:nvSpPr>
        <p:spPr>
          <a:xfrm>
            <a:off x="5895974" y="861679"/>
            <a:ext cx="5944791" cy="830997"/>
          </a:xfrm>
          <a:prstGeom prst="rect">
            <a:avLst/>
          </a:prstGeom>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wrap="square" rtlCol="0">
            <a:spAutoFit/>
          </a:bodyPr>
          <a:lstStyle/>
          <a:p>
            <a:r>
              <a:rPr lang="it-IT" sz="2400" dirty="0">
                <a:ln w="0"/>
                <a:solidFill>
                  <a:schemeClr val="accent1">
                    <a:lumMod val="50000"/>
                  </a:schemeClr>
                </a:solidFill>
                <a:effectLst>
                  <a:outerShdw blurRad="38100" dist="25400" dir="5400000" algn="ctr" rotWithShape="0">
                    <a:srgbClr val="6E747A">
                      <a:alpha val="43000"/>
                    </a:srgbClr>
                  </a:outerShdw>
                </a:effectLst>
                <a:latin typeface="Baskerville Old Face" panose="02020602080505020303" pitchFamily="18" charset="0"/>
              </a:rPr>
              <a:t>Area di processo: Sviluppo e valorizzazione delle risorse umane</a:t>
            </a:r>
            <a:endParaRPr lang="it-IT" sz="2400" dirty="0">
              <a:solidFill>
                <a:schemeClr val="accent1">
                  <a:lumMod val="50000"/>
                </a:schemeClr>
              </a:solidFill>
              <a:latin typeface="Baskerville Old Face" panose="02020602080505020303" pitchFamily="18" charset="0"/>
            </a:endParaRPr>
          </a:p>
        </p:txBody>
      </p:sp>
      <p:sp>
        <p:nvSpPr>
          <p:cNvPr id="6" name="Freccia in giù 5">
            <a:extLst>
              <a:ext uri="{FF2B5EF4-FFF2-40B4-BE49-F238E27FC236}">
                <a16:creationId xmlns:a16="http://schemas.microsoft.com/office/drawing/2014/main" id="{CE060473-616A-4623-BAA4-FDB94507C15A}"/>
              </a:ext>
            </a:extLst>
          </p:cNvPr>
          <p:cNvSpPr/>
          <p:nvPr/>
        </p:nvSpPr>
        <p:spPr>
          <a:xfrm rot="16200000">
            <a:off x="5181600" y="978555"/>
            <a:ext cx="497681" cy="619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7" name="Gruppo 6">
            <a:extLst>
              <a:ext uri="{FF2B5EF4-FFF2-40B4-BE49-F238E27FC236}">
                <a16:creationId xmlns:a16="http://schemas.microsoft.com/office/drawing/2014/main" id="{3984383D-9799-4EF0-86C3-060E65A87592}"/>
              </a:ext>
            </a:extLst>
          </p:cNvPr>
          <p:cNvGrpSpPr/>
          <p:nvPr/>
        </p:nvGrpSpPr>
        <p:grpSpPr>
          <a:xfrm>
            <a:off x="2877740" y="1891496"/>
            <a:ext cx="5105400" cy="1064838"/>
            <a:chOff x="1571625" y="1771510"/>
            <a:chExt cx="5105400" cy="1064838"/>
          </a:xfrm>
        </p:grpSpPr>
        <p:sp>
          <p:nvSpPr>
            <p:cNvPr id="8" name="Freccia angolare in su 7">
              <a:extLst>
                <a:ext uri="{FF2B5EF4-FFF2-40B4-BE49-F238E27FC236}">
                  <a16:creationId xmlns:a16="http://schemas.microsoft.com/office/drawing/2014/main" id="{6DE80D76-BB7E-4302-B34D-B2D58A07DB6C}"/>
                </a:ext>
              </a:extLst>
            </p:cNvPr>
            <p:cNvSpPr/>
            <p:nvPr/>
          </p:nvSpPr>
          <p:spPr>
            <a:xfrm flipH="1" flipV="1">
              <a:off x="1571625" y="2150547"/>
              <a:ext cx="5105400" cy="68580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33B8BECF-5402-481E-A790-917BA734F6E1}"/>
                </a:ext>
              </a:extLst>
            </p:cNvPr>
            <p:cNvSpPr/>
            <p:nvPr/>
          </p:nvSpPr>
          <p:spPr>
            <a:xfrm>
              <a:off x="6515100" y="1771510"/>
              <a:ext cx="161925" cy="3620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aphicFrame>
        <p:nvGraphicFramePr>
          <p:cNvPr id="10" name="Diagramma 9">
            <a:extLst>
              <a:ext uri="{FF2B5EF4-FFF2-40B4-BE49-F238E27FC236}">
                <a16:creationId xmlns:a16="http://schemas.microsoft.com/office/drawing/2014/main" id="{3B8F7768-6A40-4869-920E-2D040AD44E73}"/>
              </a:ext>
            </a:extLst>
          </p:cNvPr>
          <p:cNvGraphicFramePr/>
          <p:nvPr>
            <p:extLst>
              <p:ext uri="{D42A27DB-BD31-4B8C-83A1-F6EECF244321}">
                <p14:modId xmlns:p14="http://schemas.microsoft.com/office/powerpoint/2010/main" val="2498506472"/>
              </p:ext>
            </p:extLst>
          </p:nvPr>
        </p:nvGraphicFramePr>
        <p:xfrm>
          <a:off x="351234" y="2394989"/>
          <a:ext cx="11489531"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asellaDiTesto 10">
            <a:extLst>
              <a:ext uri="{FF2B5EF4-FFF2-40B4-BE49-F238E27FC236}">
                <a16:creationId xmlns:a16="http://schemas.microsoft.com/office/drawing/2014/main" id="{462539B7-3B50-42FF-8800-6D85DEAA2993}"/>
              </a:ext>
            </a:extLst>
          </p:cNvPr>
          <p:cNvSpPr txBox="1"/>
          <p:nvPr/>
        </p:nvSpPr>
        <p:spPr>
          <a:xfrm>
            <a:off x="1228726" y="1054505"/>
            <a:ext cx="3638550" cy="523220"/>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sz="2800" dirty="0">
                <a:ln w="0"/>
                <a:solidFill>
                  <a:schemeClr val="accent1">
                    <a:lumMod val="50000"/>
                  </a:schemeClr>
                </a:solidFill>
                <a:effectLst>
                  <a:outerShdw blurRad="38100" dist="25400" dir="5400000" algn="ctr" rotWithShape="0">
                    <a:srgbClr val="6E747A">
                      <a:alpha val="43000"/>
                    </a:srgbClr>
                  </a:outerShdw>
                </a:effectLst>
                <a:latin typeface="Baskerville Old Face" panose="02020602080505020303" pitchFamily="18" charset="0"/>
              </a:rPr>
              <a:t>Obiettivo di processo 4</a:t>
            </a:r>
            <a:endParaRPr lang="it-IT" sz="2800" dirty="0">
              <a:solidFill>
                <a:schemeClr val="accent1">
                  <a:lumMod val="50000"/>
                </a:schemeClr>
              </a:solidFill>
              <a:latin typeface="Baskerville Old Face" panose="02020602080505020303" pitchFamily="18" charset="0"/>
            </a:endParaRPr>
          </a:p>
        </p:txBody>
      </p:sp>
      <p:pic>
        <p:nvPicPr>
          <p:cNvPr id="3" name="Immagine 2">
            <a:extLst>
              <a:ext uri="{FF2B5EF4-FFF2-40B4-BE49-F238E27FC236}">
                <a16:creationId xmlns:a16="http://schemas.microsoft.com/office/drawing/2014/main" id="{0CA73085-2CC1-4040-9B7F-D984A853948A}"/>
              </a:ext>
            </a:extLst>
          </p:cNvPr>
          <p:cNvPicPr>
            <a:picLocks noChangeAspect="1"/>
          </p:cNvPicPr>
          <p:nvPr/>
        </p:nvPicPr>
        <p:blipFill>
          <a:blip r:embed="rId8"/>
          <a:stretch>
            <a:fillRect/>
          </a:stretch>
        </p:blipFill>
        <p:spPr>
          <a:xfrm>
            <a:off x="269600" y="1635988"/>
            <a:ext cx="1806850" cy="1033160"/>
          </a:xfrm>
          <a:prstGeom prst="rect">
            <a:avLst/>
          </a:prstGeom>
        </p:spPr>
      </p:pic>
      <p:pic>
        <p:nvPicPr>
          <p:cNvPr id="14" name="Immagine 13">
            <a:extLst>
              <a:ext uri="{FF2B5EF4-FFF2-40B4-BE49-F238E27FC236}">
                <a16:creationId xmlns:a16="http://schemas.microsoft.com/office/drawing/2014/main" id="{FF319B2A-B902-4C7E-8331-1798F00F16AC}"/>
              </a:ext>
            </a:extLst>
          </p:cNvPr>
          <p:cNvPicPr>
            <a:picLocks noChangeAspect="1"/>
          </p:cNvPicPr>
          <p:nvPr/>
        </p:nvPicPr>
        <p:blipFill>
          <a:blip r:embed="rId9"/>
          <a:stretch>
            <a:fillRect/>
          </a:stretch>
        </p:blipFill>
        <p:spPr>
          <a:xfrm>
            <a:off x="8468319" y="1525436"/>
            <a:ext cx="2887266" cy="1655200"/>
          </a:xfrm>
          <a:prstGeom prst="ellipse">
            <a:avLst/>
          </a:prstGeom>
          <a:ln>
            <a:noFill/>
          </a:ln>
          <a:effectLst>
            <a:softEdge rad="112500"/>
          </a:effectLst>
        </p:spPr>
      </p:pic>
    </p:spTree>
    <p:extLst>
      <p:ext uri="{BB962C8B-B14F-4D97-AF65-F5344CB8AC3E}">
        <p14:creationId xmlns:p14="http://schemas.microsoft.com/office/powerpoint/2010/main" val="2095010623"/>
      </p:ext>
    </p:extLst>
  </p:cSld>
  <p:clrMapOvr>
    <a:masterClrMapping/>
  </p:clrMapOvr>
  <p:transition spd="slow" advTm="24000">
    <p:wipe/>
    <p:sndAc>
      <p:stSnd>
        <p:snd r:embed="rId2" name="click.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9E03CE-7526-42AA-8621-7098ABD5B744}"/>
              </a:ext>
            </a:extLst>
          </p:cNvPr>
          <p:cNvSpPr txBox="1">
            <a:spLocks/>
          </p:cNvSpPr>
          <p:nvPr/>
        </p:nvSpPr>
        <p:spPr>
          <a:xfrm>
            <a:off x="628650" y="148694"/>
            <a:ext cx="10582275" cy="685801"/>
          </a:xfrm>
          <a:prstGeom prst="rect">
            <a:avLst/>
          </a:prstGeom>
        </p:spPr>
        <p:txBody>
          <a:bodyP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it-IT" sz="3200" b="1" dirty="0"/>
              <a:t>PIANO DI MIGLIORAMENTO – ANNUALITÁ 2020 - 2021</a:t>
            </a:r>
          </a:p>
        </p:txBody>
      </p:sp>
      <p:graphicFrame>
        <p:nvGraphicFramePr>
          <p:cNvPr id="3" name="Tabella 3">
            <a:extLst>
              <a:ext uri="{FF2B5EF4-FFF2-40B4-BE49-F238E27FC236}">
                <a16:creationId xmlns:a16="http://schemas.microsoft.com/office/drawing/2014/main" id="{A048FD80-2DDC-487D-B4B8-34248793B7A8}"/>
              </a:ext>
            </a:extLst>
          </p:cNvPr>
          <p:cNvGraphicFramePr>
            <a:graphicFrameLocks noGrp="1"/>
          </p:cNvGraphicFramePr>
          <p:nvPr>
            <p:extLst>
              <p:ext uri="{D42A27DB-BD31-4B8C-83A1-F6EECF244321}">
                <p14:modId xmlns:p14="http://schemas.microsoft.com/office/powerpoint/2010/main" val="3478184523"/>
              </p:ext>
            </p:extLst>
          </p:nvPr>
        </p:nvGraphicFramePr>
        <p:xfrm>
          <a:off x="332382" y="2914932"/>
          <a:ext cx="10068918" cy="2985259"/>
        </p:xfrm>
        <a:graphic>
          <a:graphicData uri="http://schemas.openxmlformats.org/drawingml/2006/table">
            <a:tbl>
              <a:tblPr firstRow="1" bandRow="1">
                <a:tableStyleId>{5C22544A-7EE6-4342-B048-85BDC9FD1C3A}</a:tableStyleId>
              </a:tblPr>
              <a:tblGrid>
                <a:gridCol w="5034459">
                  <a:extLst>
                    <a:ext uri="{9D8B030D-6E8A-4147-A177-3AD203B41FA5}">
                      <a16:colId xmlns:a16="http://schemas.microsoft.com/office/drawing/2014/main" val="4248788107"/>
                    </a:ext>
                  </a:extLst>
                </a:gridCol>
                <a:gridCol w="5034459">
                  <a:extLst>
                    <a:ext uri="{9D8B030D-6E8A-4147-A177-3AD203B41FA5}">
                      <a16:colId xmlns:a16="http://schemas.microsoft.com/office/drawing/2014/main" val="3097116006"/>
                    </a:ext>
                  </a:extLst>
                </a:gridCol>
              </a:tblGrid>
              <a:tr h="1476093">
                <a:tc>
                  <a:txBody>
                    <a:bodyPr/>
                    <a:lstStyle/>
                    <a:p>
                      <a:pPr algn="r"/>
                      <a:r>
                        <a:rPr lang="it-IT" dirty="0"/>
                        <a:t>RISULTATI ATTESI </a:t>
                      </a:r>
                    </a:p>
                  </a:txBody>
                  <a:tcPr anchor="ctr">
                    <a:cell3D prstMaterial="dkEdge">
                      <a:bevel/>
                      <a:lightRig rig="flood" dir="t"/>
                    </a:cell3D>
                  </a:tcPr>
                </a:tc>
                <a:tc>
                  <a:txBody>
                    <a:bodyPr/>
                    <a:lstStyle/>
                    <a:p>
                      <a:r>
                        <a:rPr lang="it-IT" dirty="0"/>
                        <a:t>Maggiore consapevolezza e capacità dei docenti nell’utilizzare i nuovi approcci metodologici relativi anche alla DAD.</a:t>
                      </a:r>
                    </a:p>
                  </a:txBody>
                  <a:tcPr>
                    <a:cell3D prstMaterial="dkEdge">
                      <a:bevel/>
                      <a:lightRig rig="flood" dir="t"/>
                    </a:cell3D>
                  </a:tcPr>
                </a:tc>
                <a:extLst>
                  <a:ext uri="{0D108BD9-81ED-4DB2-BD59-A6C34878D82A}">
                    <a16:rowId xmlns:a16="http://schemas.microsoft.com/office/drawing/2014/main" val="2704582175"/>
                  </a:ext>
                </a:extLst>
              </a:tr>
              <a:tr h="552450">
                <a:tc>
                  <a:txBody>
                    <a:bodyPr/>
                    <a:lstStyle/>
                    <a:p>
                      <a:pPr algn="r"/>
                      <a:r>
                        <a:rPr lang="it-IT" dirty="0"/>
                        <a:t>INDICATORI DI MONITORAGGIO</a:t>
                      </a:r>
                    </a:p>
                    <a:p>
                      <a:pPr algn="ctr"/>
                      <a:endParaRPr lang="it-IT" dirty="0"/>
                    </a:p>
                  </a:txBody>
                  <a:tcPr anchor="ctr">
                    <a:cell3D prstMaterial="dkEdge">
                      <a:bevel/>
                      <a:lightRig rig="flood" dir="t"/>
                    </a:cell3D>
                  </a:tcPr>
                </a:tc>
                <a:tc>
                  <a:txBody>
                    <a:bodyPr/>
                    <a:lstStyle/>
                    <a:p>
                      <a:pPr algn="ctr"/>
                      <a:r>
                        <a:rPr lang="it-IT" dirty="0"/>
                        <a:t>MODALITÁ DI RILEVAZIONE</a:t>
                      </a:r>
                    </a:p>
                    <a:p>
                      <a:pPr algn="ctr"/>
                      <a:endParaRPr lang="it-IT" dirty="0"/>
                    </a:p>
                  </a:txBody>
                  <a:tcPr anchor="ctr">
                    <a:cell3D prstMaterial="dkEdge">
                      <a:bevel/>
                      <a:lightRig rig="flood" dir="t"/>
                    </a:cell3D>
                  </a:tcPr>
                </a:tc>
                <a:extLst>
                  <a:ext uri="{0D108BD9-81ED-4DB2-BD59-A6C34878D82A}">
                    <a16:rowId xmlns:a16="http://schemas.microsoft.com/office/drawing/2014/main" val="4077453304"/>
                  </a:ext>
                </a:extLst>
              </a:tr>
              <a:tr h="869086">
                <a:tc>
                  <a:txBody>
                    <a:bodyPr/>
                    <a:lstStyle/>
                    <a:p>
                      <a:pPr algn="l"/>
                      <a:r>
                        <a:rPr lang="it-IT" sz="1400" dirty="0"/>
                        <a:t>Numero di docenti che partecipano alle iniziative di formazione.</a:t>
                      </a:r>
                    </a:p>
                  </a:txBody>
                  <a:tcPr anchor="ctr">
                    <a:cell3D prstMaterial="dkEdge">
                      <a:bevel/>
                      <a:lightRig rig="flood" dir="t"/>
                    </a:cell3D>
                  </a:tcPr>
                </a:tc>
                <a:tc>
                  <a:txBody>
                    <a:bodyPr/>
                    <a:lstStyle/>
                    <a:p>
                      <a:r>
                        <a:rPr lang="it-IT" sz="1400" dirty="0"/>
                        <a:t>Censimento sulle competenze acquisite dai docenti nell’ultimo triennio.</a:t>
                      </a:r>
                    </a:p>
                  </a:txBody>
                  <a:tcPr>
                    <a:cell3D prstMaterial="dkEdge">
                      <a:bevel/>
                      <a:lightRig rig="flood" dir="t"/>
                    </a:cell3D>
                  </a:tcPr>
                </a:tc>
                <a:extLst>
                  <a:ext uri="{0D108BD9-81ED-4DB2-BD59-A6C34878D82A}">
                    <a16:rowId xmlns:a16="http://schemas.microsoft.com/office/drawing/2014/main" val="2160682684"/>
                  </a:ext>
                </a:extLst>
              </a:tr>
            </a:tbl>
          </a:graphicData>
        </a:graphic>
      </p:graphicFrame>
      <p:sp>
        <p:nvSpPr>
          <p:cNvPr id="8" name="Freccia in giù 7">
            <a:extLst>
              <a:ext uri="{FF2B5EF4-FFF2-40B4-BE49-F238E27FC236}">
                <a16:creationId xmlns:a16="http://schemas.microsoft.com/office/drawing/2014/main" id="{FDE9C43F-1650-4528-898F-330ED7AD29AD}"/>
              </a:ext>
            </a:extLst>
          </p:cNvPr>
          <p:cNvSpPr/>
          <p:nvPr/>
        </p:nvSpPr>
        <p:spPr>
          <a:xfrm rot="16200000">
            <a:off x="5223868" y="1006047"/>
            <a:ext cx="497681" cy="619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9" name="Gruppo 8">
            <a:extLst>
              <a:ext uri="{FF2B5EF4-FFF2-40B4-BE49-F238E27FC236}">
                <a16:creationId xmlns:a16="http://schemas.microsoft.com/office/drawing/2014/main" id="{770C0D70-DC19-4C9B-9E0B-7D5E12FFF449}"/>
              </a:ext>
            </a:extLst>
          </p:cNvPr>
          <p:cNvGrpSpPr/>
          <p:nvPr/>
        </p:nvGrpSpPr>
        <p:grpSpPr>
          <a:xfrm>
            <a:off x="3367087" y="1796724"/>
            <a:ext cx="5105400" cy="1064838"/>
            <a:chOff x="1571625" y="1771510"/>
            <a:chExt cx="5105400" cy="1064838"/>
          </a:xfrm>
        </p:grpSpPr>
        <p:sp>
          <p:nvSpPr>
            <p:cNvPr id="10" name="Freccia angolare in su 9">
              <a:extLst>
                <a:ext uri="{FF2B5EF4-FFF2-40B4-BE49-F238E27FC236}">
                  <a16:creationId xmlns:a16="http://schemas.microsoft.com/office/drawing/2014/main" id="{BFB80D28-8406-43C9-AD40-73BD3D0B93F4}"/>
                </a:ext>
              </a:extLst>
            </p:cNvPr>
            <p:cNvSpPr/>
            <p:nvPr/>
          </p:nvSpPr>
          <p:spPr>
            <a:xfrm flipH="1" flipV="1">
              <a:off x="1571625" y="2150547"/>
              <a:ext cx="5105400" cy="68580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02A406FC-02A9-4DBC-9675-1A8D0F9A5997}"/>
                </a:ext>
              </a:extLst>
            </p:cNvPr>
            <p:cNvSpPr/>
            <p:nvPr/>
          </p:nvSpPr>
          <p:spPr>
            <a:xfrm>
              <a:off x="6515100" y="1771510"/>
              <a:ext cx="161925" cy="3620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2" name="CasellaDiTesto 11">
            <a:extLst>
              <a:ext uri="{FF2B5EF4-FFF2-40B4-BE49-F238E27FC236}">
                <a16:creationId xmlns:a16="http://schemas.microsoft.com/office/drawing/2014/main" id="{E95B7A33-F60F-4045-B528-6EE1AC60814C}"/>
              </a:ext>
            </a:extLst>
          </p:cNvPr>
          <p:cNvSpPr txBox="1"/>
          <p:nvPr/>
        </p:nvSpPr>
        <p:spPr>
          <a:xfrm>
            <a:off x="5895974" y="1045097"/>
            <a:ext cx="5944791" cy="830997"/>
          </a:xfrm>
          <a:prstGeom prst="rect">
            <a:avLst/>
          </a:prstGeom>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wrap="square" rtlCol="0">
            <a:spAutoFit/>
          </a:bodyPr>
          <a:lstStyle/>
          <a:p>
            <a:r>
              <a:rPr lang="it-IT" sz="2400" dirty="0">
                <a:ln w="0"/>
                <a:solidFill>
                  <a:schemeClr val="accent1">
                    <a:lumMod val="50000"/>
                  </a:schemeClr>
                </a:solidFill>
                <a:effectLst>
                  <a:outerShdw blurRad="38100" dist="25400" dir="5400000" algn="ctr" rotWithShape="0">
                    <a:srgbClr val="6E747A">
                      <a:alpha val="43000"/>
                    </a:srgbClr>
                  </a:outerShdw>
                </a:effectLst>
                <a:latin typeface="Baskerville Old Face" panose="02020602080505020303" pitchFamily="18" charset="0"/>
              </a:rPr>
              <a:t>Area di processo: Sviluppo e valorizzazione delle risorse umane</a:t>
            </a:r>
            <a:endParaRPr lang="it-IT" sz="2400" dirty="0">
              <a:solidFill>
                <a:schemeClr val="accent1">
                  <a:lumMod val="50000"/>
                </a:schemeClr>
              </a:solidFill>
              <a:latin typeface="Baskerville Old Face" panose="02020602080505020303" pitchFamily="18" charset="0"/>
            </a:endParaRPr>
          </a:p>
        </p:txBody>
      </p:sp>
      <p:sp>
        <p:nvSpPr>
          <p:cNvPr id="13" name="CasellaDiTesto 12">
            <a:extLst>
              <a:ext uri="{FF2B5EF4-FFF2-40B4-BE49-F238E27FC236}">
                <a16:creationId xmlns:a16="http://schemas.microsoft.com/office/drawing/2014/main" id="{A9EE894A-8868-465E-A322-C94637FFB529}"/>
              </a:ext>
            </a:extLst>
          </p:cNvPr>
          <p:cNvSpPr txBox="1"/>
          <p:nvPr/>
        </p:nvSpPr>
        <p:spPr>
          <a:xfrm>
            <a:off x="1228726" y="1054505"/>
            <a:ext cx="3638550" cy="523220"/>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sz="2800" dirty="0">
                <a:ln w="0"/>
                <a:solidFill>
                  <a:schemeClr val="accent1">
                    <a:lumMod val="50000"/>
                  </a:schemeClr>
                </a:solidFill>
                <a:effectLst>
                  <a:outerShdw blurRad="38100" dist="25400" dir="5400000" algn="ctr" rotWithShape="0">
                    <a:srgbClr val="6E747A">
                      <a:alpha val="43000"/>
                    </a:srgbClr>
                  </a:outerShdw>
                </a:effectLst>
                <a:latin typeface="Baskerville Old Face" panose="02020602080505020303" pitchFamily="18" charset="0"/>
              </a:rPr>
              <a:t>Obiettivo di processo 4</a:t>
            </a:r>
            <a:endParaRPr lang="it-IT" sz="2800" dirty="0">
              <a:solidFill>
                <a:schemeClr val="accent1">
                  <a:lumMod val="50000"/>
                </a:schemeClr>
              </a:solidFill>
              <a:latin typeface="Baskerville Old Face" panose="02020602080505020303" pitchFamily="18" charset="0"/>
            </a:endParaRPr>
          </a:p>
        </p:txBody>
      </p:sp>
      <p:pic>
        <p:nvPicPr>
          <p:cNvPr id="5" name="Immagine 4">
            <a:extLst>
              <a:ext uri="{FF2B5EF4-FFF2-40B4-BE49-F238E27FC236}">
                <a16:creationId xmlns:a16="http://schemas.microsoft.com/office/drawing/2014/main" id="{4F41BC63-CF0A-41F7-AAEA-0A7ECD9570EA}"/>
              </a:ext>
            </a:extLst>
          </p:cNvPr>
          <p:cNvPicPr>
            <a:picLocks noChangeAspect="1"/>
          </p:cNvPicPr>
          <p:nvPr/>
        </p:nvPicPr>
        <p:blipFill>
          <a:blip r:embed="rId3"/>
          <a:stretch>
            <a:fillRect/>
          </a:stretch>
        </p:blipFill>
        <p:spPr>
          <a:xfrm>
            <a:off x="1013766" y="2914932"/>
            <a:ext cx="1725318" cy="1408298"/>
          </a:xfrm>
          <a:prstGeom prst="rect">
            <a:avLst/>
          </a:prstGeom>
        </p:spPr>
      </p:pic>
      <p:pic>
        <p:nvPicPr>
          <p:cNvPr id="7" name="Immagine 6">
            <a:extLst>
              <a:ext uri="{FF2B5EF4-FFF2-40B4-BE49-F238E27FC236}">
                <a16:creationId xmlns:a16="http://schemas.microsoft.com/office/drawing/2014/main" id="{A0D64A46-17AC-42AA-A2A4-734D28110499}"/>
              </a:ext>
            </a:extLst>
          </p:cNvPr>
          <p:cNvPicPr>
            <a:picLocks noChangeAspect="1"/>
          </p:cNvPicPr>
          <p:nvPr/>
        </p:nvPicPr>
        <p:blipFill>
          <a:blip r:embed="rId4"/>
          <a:stretch>
            <a:fillRect/>
          </a:stretch>
        </p:blipFill>
        <p:spPr>
          <a:xfrm>
            <a:off x="8586190" y="1342574"/>
            <a:ext cx="2889754" cy="1658256"/>
          </a:xfrm>
          <a:prstGeom prst="rect">
            <a:avLst/>
          </a:prstGeom>
        </p:spPr>
      </p:pic>
      <p:pic>
        <p:nvPicPr>
          <p:cNvPr id="14" name="Immagine 13">
            <a:extLst>
              <a:ext uri="{FF2B5EF4-FFF2-40B4-BE49-F238E27FC236}">
                <a16:creationId xmlns:a16="http://schemas.microsoft.com/office/drawing/2014/main" id="{BFC1DEF7-8BCD-4A84-A857-984482B2AAEA}"/>
              </a:ext>
            </a:extLst>
          </p:cNvPr>
          <p:cNvPicPr>
            <a:picLocks noChangeAspect="1"/>
          </p:cNvPicPr>
          <p:nvPr/>
        </p:nvPicPr>
        <p:blipFill>
          <a:blip r:embed="rId5"/>
          <a:stretch>
            <a:fillRect/>
          </a:stretch>
        </p:blipFill>
        <p:spPr>
          <a:xfrm>
            <a:off x="667845" y="4424225"/>
            <a:ext cx="560881" cy="536494"/>
          </a:xfrm>
          <a:prstGeom prst="rect">
            <a:avLst/>
          </a:prstGeom>
        </p:spPr>
      </p:pic>
      <p:pic>
        <p:nvPicPr>
          <p:cNvPr id="15" name="Immagine 14">
            <a:extLst>
              <a:ext uri="{FF2B5EF4-FFF2-40B4-BE49-F238E27FC236}">
                <a16:creationId xmlns:a16="http://schemas.microsoft.com/office/drawing/2014/main" id="{76C25281-DA89-4429-9EE9-DD829AA1EE7F}"/>
              </a:ext>
            </a:extLst>
          </p:cNvPr>
          <p:cNvPicPr>
            <a:picLocks noChangeAspect="1"/>
          </p:cNvPicPr>
          <p:nvPr/>
        </p:nvPicPr>
        <p:blipFill>
          <a:blip r:embed="rId6"/>
          <a:stretch>
            <a:fillRect/>
          </a:stretch>
        </p:blipFill>
        <p:spPr>
          <a:xfrm>
            <a:off x="5429016" y="4444365"/>
            <a:ext cx="981541" cy="554784"/>
          </a:xfrm>
          <a:prstGeom prst="rect">
            <a:avLst/>
          </a:prstGeom>
        </p:spPr>
      </p:pic>
      <p:pic>
        <p:nvPicPr>
          <p:cNvPr id="16" name="Immagine 15">
            <a:extLst>
              <a:ext uri="{FF2B5EF4-FFF2-40B4-BE49-F238E27FC236}">
                <a16:creationId xmlns:a16="http://schemas.microsoft.com/office/drawing/2014/main" id="{13863439-7481-4A4D-AF28-FAA721202D5C}"/>
              </a:ext>
            </a:extLst>
          </p:cNvPr>
          <p:cNvPicPr>
            <a:picLocks noChangeAspect="1"/>
          </p:cNvPicPr>
          <p:nvPr/>
        </p:nvPicPr>
        <p:blipFill>
          <a:blip r:embed="rId7"/>
          <a:stretch>
            <a:fillRect/>
          </a:stretch>
        </p:blipFill>
        <p:spPr>
          <a:xfrm>
            <a:off x="948285" y="1692176"/>
            <a:ext cx="1956986" cy="1121761"/>
          </a:xfrm>
          <a:prstGeom prst="rect">
            <a:avLst/>
          </a:prstGeom>
        </p:spPr>
      </p:pic>
    </p:spTree>
    <p:extLst>
      <p:ext uri="{BB962C8B-B14F-4D97-AF65-F5344CB8AC3E}">
        <p14:creationId xmlns:p14="http://schemas.microsoft.com/office/powerpoint/2010/main" val="1575476328"/>
      </p:ext>
    </p:extLst>
  </p:cSld>
  <p:clrMapOvr>
    <a:masterClrMapping/>
  </p:clrMapOvr>
  <p:transition spd="slow" advTm="24000">
    <p:wipe/>
    <p:sndAc>
      <p:stSnd>
        <p:snd r:embed="rId2" name="click.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7057A0DF-8FC5-45E2-AD31-CDB8F37F905A}"/>
              </a:ext>
            </a:extLst>
          </p:cNvPr>
          <p:cNvSpPr/>
          <p:nvPr/>
        </p:nvSpPr>
        <p:spPr>
          <a:xfrm>
            <a:off x="1673448" y="1982678"/>
            <a:ext cx="1349405" cy="27520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Traguardi </a:t>
            </a:r>
          </a:p>
        </p:txBody>
      </p:sp>
      <p:sp>
        <p:nvSpPr>
          <p:cNvPr id="4" name="Rettangolo 3">
            <a:extLst>
              <a:ext uri="{FF2B5EF4-FFF2-40B4-BE49-F238E27FC236}">
                <a16:creationId xmlns:a16="http://schemas.microsoft.com/office/drawing/2014/main" id="{12BD008C-AED3-4A95-B229-0A42A490AB17}"/>
              </a:ext>
            </a:extLst>
          </p:cNvPr>
          <p:cNvSpPr/>
          <p:nvPr/>
        </p:nvSpPr>
        <p:spPr>
          <a:xfrm>
            <a:off x="5373844" y="1883336"/>
            <a:ext cx="1349405" cy="65694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Indicatori </a:t>
            </a:r>
          </a:p>
          <a:p>
            <a:pPr algn="ctr"/>
            <a:r>
              <a:rPr lang="it-IT" b="1" dirty="0"/>
              <a:t>scelti</a:t>
            </a:r>
          </a:p>
        </p:txBody>
      </p:sp>
      <p:sp>
        <p:nvSpPr>
          <p:cNvPr id="5" name="Rettangolo 4">
            <a:extLst>
              <a:ext uri="{FF2B5EF4-FFF2-40B4-BE49-F238E27FC236}">
                <a16:creationId xmlns:a16="http://schemas.microsoft.com/office/drawing/2014/main" id="{462F6502-D25A-4953-94A7-5E2302565018}"/>
              </a:ext>
            </a:extLst>
          </p:cNvPr>
          <p:cNvSpPr/>
          <p:nvPr/>
        </p:nvSpPr>
        <p:spPr>
          <a:xfrm>
            <a:off x="3424441" y="3895083"/>
            <a:ext cx="1452977" cy="65695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Data </a:t>
            </a:r>
          </a:p>
          <a:p>
            <a:pPr algn="ctr"/>
            <a:r>
              <a:rPr lang="it-IT" b="1" dirty="0"/>
              <a:t>rilevazione</a:t>
            </a:r>
          </a:p>
        </p:txBody>
      </p:sp>
      <p:sp>
        <p:nvSpPr>
          <p:cNvPr id="8" name="Rettangolo 7">
            <a:extLst>
              <a:ext uri="{FF2B5EF4-FFF2-40B4-BE49-F238E27FC236}">
                <a16:creationId xmlns:a16="http://schemas.microsoft.com/office/drawing/2014/main" id="{80424CDA-74F5-414A-A45A-B4336C62F029}"/>
              </a:ext>
            </a:extLst>
          </p:cNvPr>
          <p:cNvSpPr/>
          <p:nvPr/>
        </p:nvSpPr>
        <p:spPr>
          <a:xfrm>
            <a:off x="222465" y="2647021"/>
            <a:ext cx="1349405" cy="66286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Esiti degli studenti</a:t>
            </a:r>
          </a:p>
        </p:txBody>
      </p:sp>
      <p:sp>
        <p:nvSpPr>
          <p:cNvPr id="10" name="Rettangolo 9">
            <a:extLst>
              <a:ext uri="{FF2B5EF4-FFF2-40B4-BE49-F238E27FC236}">
                <a16:creationId xmlns:a16="http://schemas.microsoft.com/office/drawing/2014/main" id="{81595BBB-3576-4874-ADE0-1D30B531FD96}"/>
              </a:ext>
            </a:extLst>
          </p:cNvPr>
          <p:cNvSpPr/>
          <p:nvPr/>
        </p:nvSpPr>
        <p:spPr>
          <a:xfrm>
            <a:off x="10473633" y="1998390"/>
            <a:ext cx="1349405" cy="27520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Differenza</a:t>
            </a:r>
            <a:r>
              <a:rPr lang="it-IT" dirty="0"/>
              <a:t> </a:t>
            </a:r>
          </a:p>
        </p:txBody>
      </p:sp>
      <p:sp>
        <p:nvSpPr>
          <p:cNvPr id="11" name="Rettangolo 10">
            <a:extLst>
              <a:ext uri="{FF2B5EF4-FFF2-40B4-BE49-F238E27FC236}">
                <a16:creationId xmlns:a16="http://schemas.microsoft.com/office/drawing/2014/main" id="{7181106F-B148-4E7E-9B9D-2DCF2B7EFB05}"/>
              </a:ext>
            </a:extLst>
          </p:cNvPr>
          <p:cNvSpPr/>
          <p:nvPr/>
        </p:nvSpPr>
        <p:spPr>
          <a:xfrm>
            <a:off x="8576443" y="586837"/>
            <a:ext cx="1421906" cy="65694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Risultati riscontrati</a:t>
            </a:r>
          </a:p>
        </p:txBody>
      </p:sp>
      <p:sp>
        <p:nvSpPr>
          <p:cNvPr id="12" name="Rettangolo 11">
            <a:extLst>
              <a:ext uri="{FF2B5EF4-FFF2-40B4-BE49-F238E27FC236}">
                <a16:creationId xmlns:a16="http://schemas.microsoft.com/office/drawing/2014/main" id="{B6D3276D-915F-4756-904B-DD10FD427DCA}"/>
              </a:ext>
            </a:extLst>
          </p:cNvPr>
          <p:cNvSpPr/>
          <p:nvPr/>
        </p:nvSpPr>
        <p:spPr>
          <a:xfrm>
            <a:off x="7168565" y="586837"/>
            <a:ext cx="1349405" cy="65694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Risultati </a:t>
            </a:r>
          </a:p>
          <a:p>
            <a:pPr algn="ctr"/>
            <a:r>
              <a:rPr lang="it-IT" b="1" dirty="0"/>
              <a:t>attesi</a:t>
            </a:r>
          </a:p>
        </p:txBody>
      </p:sp>
      <p:sp>
        <p:nvSpPr>
          <p:cNvPr id="13" name="Freccia in giù 12">
            <a:extLst>
              <a:ext uri="{FF2B5EF4-FFF2-40B4-BE49-F238E27FC236}">
                <a16:creationId xmlns:a16="http://schemas.microsoft.com/office/drawing/2014/main" id="{68564634-8BBD-48DC-9509-E4C9F322D71D}"/>
              </a:ext>
            </a:extLst>
          </p:cNvPr>
          <p:cNvSpPr/>
          <p:nvPr/>
        </p:nvSpPr>
        <p:spPr>
          <a:xfrm>
            <a:off x="598091" y="3546629"/>
            <a:ext cx="417250" cy="33735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6" name="Freccia in giù 15">
            <a:extLst>
              <a:ext uri="{FF2B5EF4-FFF2-40B4-BE49-F238E27FC236}">
                <a16:creationId xmlns:a16="http://schemas.microsoft.com/office/drawing/2014/main" id="{38EEB21F-DFF5-4F72-85F4-A445D7A79A40}"/>
              </a:ext>
            </a:extLst>
          </p:cNvPr>
          <p:cNvSpPr/>
          <p:nvPr/>
        </p:nvSpPr>
        <p:spPr>
          <a:xfrm>
            <a:off x="2153143" y="2534573"/>
            <a:ext cx="417250" cy="33735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Freccia in giù 16">
            <a:extLst>
              <a:ext uri="{FF2B5EF4-FFF2-40B4-BE49-F238E27FC236}">
                <a16:creationId xmlns:a16="http://schemas.microsoft.com/office/drawing/2014/main" id="{E05F55E8-D05D-4BEA-8710-71CF541D186D}"/>
              </a:ext>
            </a:extLst>
          </p:cNvPr>
          <p:cNvSpPr/>
          <p:nvPr/>
        </p:nvSpPr>
        <p:spPr>
          <a:xfrm>
            <a:off x="3836600" y="4802254"/>
            <a:ext cx="417250" cy="33735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Freccia in giù 17">
            <a:extLst>
              <a:ext uri="{FF2B5EF4-FFF2-40B4-BE49-F238E27FC236}">
                <a16:creationId xmlns:a16="http://schemas.microsoft.com/office/drawing/2014/main" id="{15F1EC3B-F5D6-4452-AD48-FE5A1A45B028}"/>
              </a:ext>
            </a:extLst>
          </p:cNvPr>
          <p:cNvSpPr/>
          <p:nvPr/>
        </p:nvSpPr>
        <p:spPr>
          <a:xfrm>
            <a:off x="5815114" y="2641103"/>
            <a:ext cx="417250" cy="33735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9" name="Freccia in giù 18">
            <a:extLst>
              <a:ext uri="{FF2B5EF4-FFF2-40B4-BE49-F238E27FC236}">
                <a16:creationId xmlns:a16="http://schemas.microsoft.com/office/drawing/2014/main" id="{00210A95-5342-4903-86AA-AD130718B681}"/>
              </a:ext>
            </a:extLst>
          </p:cNvPr>
          <p:cNvSpPr/>
          <p:nvPr/>
        </p:nvSpPr>
        <p:spPr>
          <a:xfrm>
            <a:off x="7595680" y="1376954"/>
            <a:ext cx="417250" cy="33735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0" name="Freccia in giù 19">
            <a:extLst>
              <a:ext uri="{FF2B5EF4-FFF2-40B4-BE49-F238E27FC236}">
                <a16:creationId xmlns:a16="http://schemas.microsoft.com/office/drawing/2014/main" id="{661B0619-DE5F-42DE-86EB-7F809E07A9FB}"/>
              </a:ext>
            </a:extLst>
          </p:cNvPr>
          <p:cNvSpPr/>
          <p:nvPr/>
        </p:nvSpPr>
        <p:spPr>
          <a:xfrm>
            <a:off x="9051673" y="1376954"/>
            <a:ext cx="417250" cy="33735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1" name="Freccia in giù 20">
            <a:extLst>
              <a:ext uri="{FF2B5EF4-FFF2-40B4-BE49-F238E27FC236}">
                <a16:creationId xmlns:a16="http://schemas.microsoft.com/office/drawing/2014/main" id="{98731033-06A8-400B-B757-7B66BED537CC}"/>
              </a:ext>
            </a:extLst>
          </p:cNvPr>
          <p:cNvSpPr/>
          <p:nvPr/>
        </p:nvSpPr>
        <p:spPr>
          <a:xfrm>
            <a:off x="10841385" y="2454086"/>
            <a:ext cx="417250" cy="33735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2" name="Rettangolo con angoli arrotondati 21">
            <a:extLst>
              <a:ext uri="{FF2B5EF4-FFF2-40B4-BE49-F238E27FC236}">
                <a16:creationId xmlns:a16="http://schemas.microsoft.com/office/drawing/2014/main" id="{DF460B9D-8F7E-44DA-91C1-EB011EC035E6}"/>
              </a:ext>
            </a:extLst>
          </p:cNvPr>
          <p:cNvSpPr/>
          <p:nvPr/>
        </p:nvSpPr>
        <p:spPr>
          <a:xfrm>
            <a:off x="89927" y="4084647"/>
            <a:ext cx="1562469" cy="9608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Risultati scolastici</a:t>
            </a:r>
          </a:p>
        </p:txBody>
      </p:sp>
      <p:sp>
        <p:nvSpPr>
          <p:cNvPr id="23" name="Rettangolo con angoli arrotondati 22">
            <a:extLst>
              <a:ext uri="{FF2B5EF4-FFF2-40B4-BE49-F238E27FC236}">
                <a16:creationId xmlns:a16="http://schemas.microsoft.com/office/drawing/2014/main" id="{9CBE94A2-796B-41AE-9DFA-A4ACFF70A2EF}"/>
              </a:ext>
            </a:extLst>
          </p:cNvPr>
          <p:cNvSpPr/>
          <p:nvPr/>
        </p:nvSpPr>
        <p:spPr>
          <a:xfrm>
            <a:off x="1757184" y="3071674"/>
            <a:ext cx="1562469" cy="22371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Ridurre il numero di alunni che non raggiungono i livelli minimi</a:t>
            </a:r>
          </a:p>
        </p:txBody>
      </p:sp>
      <p:sp>
        <p:nvSpPr>
          <p:cNvPr id="24" name="Rettangolo con angoli arrotondati 23">
            <a:extLst>
              <a:ext uri="{FF2B5EF4-FFF2-40B4-BE49-F238E27FC236}">
                <a16:creationId xmlns:a16="http://schemas.microsoft.com/office/drawing/2014/main" id="{5E106AC6-BCE4-47B9-859A-D4E008BFF3C6}"/>
              </a:ext>
            </a:extLst>
          </p:cNvPr>
          <p:cNvSpPr/>
          <p:nvPr/>
        </p:nvSpPr>
        <p:spPr>
          <a:xfrm>
            <a:off x="3383950" y="5255580"/>
            <a:ext cx="1562469" cy="9128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9 giugno 2018</a:t>
            </a:r>
          </a:p>
        </p:txBody>
      </p:sp>
      <p:sp>
        <p:nvSpPr>
          <p:cNvPr id="25" name="Rettangolo con angoli arrotondati 24">
            <a:extLst>
              <a:ext uri="{FF2B5EF4-FFF2-40B4-BE49-F238E27FC236}">
                <a16:creationId xmlns:a16="http://schemas.microsoft.com/office/drawing/2014/main" id="{4A3204A1-3906-478B-BA61-D1CA71C9F5B5}"/>
              </a:ext>
            </a:extLst>
          </p:cNvPr>
          <p:cNvSpPr/>
          <p:nvPr/>
        </p:nvSpPr>
        <p:spPr>
          <a:xfrm>
            <a:off x="7070037" y="1847475"/>
            <a:ext cx="1562469" cy="22371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800" dirty="0">
                <a:effectLst/>
                <a:latin typeface="Bookman Old Style" panose="02050604050505020204" pitchFamily="18" charset="0"/>
                <a:ea typeface="Calibri" panose="020F0502020204030204" pitchFamily="34" charset="0"/>
                <a:cs typeface="Times New Roman" panose="02020603050405020304" pitchFamily="18" charset="0"/>
              </a:rPr>
              <a:t>Diminuzione del numero di alunni con votazione inferiore a 6.</a:t>
            </a:r>
            <a:endParaRPr lang="it-IT" dirty="0"/>
          </a:p>
        </p:txBody>
      </p:sp>
      <p:sp>
        <p:nvSpPr>
          <p:cNvPr id="26" name="Rettangolo con angoli arrotondati 25">
            <a:extLst>
              <a:ext uri="{FF2B5EF4-FFF2-40B4-BE49-F238E27FC236}">
                <a16:creationId xmlns:a16="http://schemas.microsoft.com/office/drawing/2014/main" id="{66CDEEEF-864F-4E50-B48A-EBD2AAF94BE4}"/>
              </a:ext>
            </a:extLst>
          </p:cNvPr>
          <p:cNvSpPr/>
          <p:nvPr/>
        </p:nvSpPr>
        <p:spPr>
          <a:xfrm>
            <a:off x="8738785" y="1875756"/>
            <a:ext cx="1562469" cy="22371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800" dirty="0">
                <a:effectLst/>
                <a:latin typeface="Bookman Old Style" panose="02050604050505020204" pitchFamily="18" charset="0"/>
                <a:ea typeface="Calibri" panose="020F0502020204030204" pitchFamily="34" charset="0"/>
                <a:cs typeface="Times New Roman" panose="02020603050405020304" pitchFamily="18" charset="0"/>
              </a:rPr>
              <a:t>Riduzione pari al 9% degli alunni che non raggiungono i livelli minimi</a:t>
            </a:r>
            <a:endParaRPr lang="it-IT" dirty="0"/>
          </a:p>
        </p:txBody>
      </p:sp>
      <p:sp>
        <p:nvSpPr>
          <p:cNvPr id="27" name="Rettangolo con angoli arrotondati 26">
            <a:extLst>
              <a:ext uri="{FF2B5EF4-FFF2-40B4-BE49-F238E27FC236}">
                <a16:creationId xmlns:a16="http://schemas.microsoft.com/office/drawing/2014/main" id="{B11540E3-1B72-4170-90D6-8DD886AE9CFA}"/>
              </a:ext>
            </a:extLst>
          </p:cNvPr>
          <p:cNvSpPr/>
          <p:nvPr/>
        </p:nvSpPr>
        <p:spPr>
          <a:xfrm>
            <a:off x="10434816" y="2872836"/>
            <a:ext cx="1562469" cy="4468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1%</a:t>
            </a:r>
          </a:p>
        </p:txBody>
      </p:sp>
      <p:sp>
        <p:nvSpPr>
          <p:cNvPr id="28" name="Rettangolo con angoli arrotondati 27">
            <a:extLst>
              <a:ext uri="{FF2B5EF4-FFF2-40B4-BE49-F238E27FC236}">
                <a16:creationId xmlns:a16="http://schemas.microsoft.com/office/drawing/2014/main" id="{DEFE9799-643C-444A-A887-B3D6664C803D}"/>
              </a:ext>
            </a:extLst>
          </p:cNvPr>
          <p:cNvSpPr/>
          <p:nvPr/>
        </p:nvSpPr>
        <p:spPr>
          <a:xfrm>
            <a:off x="7393751" y="4720832"/>
            <a:ext cx="4031809" cy="213716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800" b="1" dirty="0">
                <a:solidFill>
                  <a:srgbClr val="0070C0"/>
                </a:solidFill>
                <a:effectLst/>
                <a:latin typeface="Bookman Old Style" panose="02050604050505020204" pitchFamily="18" charset="0"/>
                <a:ea typeface="Calibri" panose="020F0502020204030204" pitchFamily="34" charset="0"/>
                <a:cs typeface="Times New Roman" panose="02020603050405020304" pitchFamily="18" charset="0"/>
              </a:rPr>
              <a:t>Considerazioni </a:t>
            </a:r>
          </a:p>
          <a:p>
            <a:pPr algn="ctr"/>
            <a:r>
              <a:rPr lang="it-IT" sz="1800" dirty="0">
                <a:solidFill>
                  <a:schemeClr val="bg1"/>
                </a:solidFill>
                <a:effectLst/>
                <a:latin typeface="Bookman Old Style" panose="02050604050505020204" pitchFamily="18" charset="0"/>
                <a:ea typeface="Calibri" panose="020F0502020204030204" pitchFamily="34" charset="0"/>
                <a:cs typeface="Times New Roman" panose="02020603050405020304" pitchFamily="18" charset="0"/>
              </a:rPr>
              <a:t>La concentrazione maggiore dei debiti si ha ancora sul Francese, a seguire Matematica, Inglese Italiano con pari </a:t>
            </a:r>
            <a:r>
              <a:rPr lang="it-IT" sz="1800" dirty="0" err="1">
                <a:solidFill>
                  <a:schemeClr val="bg1"/>
                </a:solidFill>
                <a:effectLst/>
                <a:latin typeface="Bookman Old Style" panose="02050604050505020204" pitchFamily="18" charset="0"/>
                <a:ea typeface="Calibri" panose="020F0502020204030204" pitchFamily="34" charset="0"/>
                <a:cs typeface="Times New Roman" panose="02020603050405020304" pitchFamily="18" charset="0"/>
              </a:rPr>
              <a:t>numero</a:t>
            </a:r>
            <a:r>
              <a:rPr lang="it-IT" dirty="0" err="1">
                <a:solidFill>
                  <a:schemeClr val="bg1"/>
                </a:solidFill>
                <a:latin typeface="Bookman Old Style" panose="02050604050505020204" pitchFamily="18" charset="0"/>
                <a:ea typeface="Calibri" panose="020F0502020204030204" pitchFamily="34" charset="0"/>
                <a:cs typeface="Times New Roman" panose="02020603050405020304" pitchFamily="18" charset="0"/>
              </a:rPr>
              <a:t>.</a:t>
            </a:r>
            <a:r>
              <a:rPr lang="it-IT" sz="1800" dirty="0" err="1">
                <a:effectLst/>
                <a:latin typeface="Bookman Old Style" panose="02050604050505020204" pitchFamily="18" charset="0"/>
                <a:ea typeface="Calibri" panose="020F0502020204030204" pitchFamily="34" charset="0"/>
                <a:cs typeface="Times New Roman" panose="02020603050405020304" pitchFamily="18" charset="0"/>
              </a:rPr>
              <a:t>c</a:t>
            </a:r>
            <a:endParaRPr lang="it-IT" dirty="0"/>
          </a:p>
        </p:txBody>
      </p:sp>
      <p:sp>
        <p:nvSpPr>
          <p:cNvPr id="29" name="Rettangolo con angoli arrotondati 28">
            <a:extLst>
              <a:ext uri="{FF2B5EF4-FFF2-40B4-BE49-F238E27FC236}">
                <a16:creationId xmlns:a16="http://schemas.microsoft.com/office/drawing/2014/main" id="{1C4D7F35-C742-4671-A5C1-7F27E509BB34}"/>
              </a:ext>
            </a:extLst>
          </p:cNvPr>
          <p:cNvSpPr/>
          <p:nvPr/>
        </p:nvSpPr>
        <p:spPr>
          <a:xfrm>
            <a:off x="5040561" y="3089062"/>
            <a:ext cx="2015972" cy="32018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Rilevazione del numero totale di alunni che non hanno raggiunto il voto 6 in Italiano, matematica, Lingue straniere</a:t>
            </a:r>
          </a:p>
        </p:txBody>
      </p:sp>
      <p:sp>
        <p:nvSpPr>
          <p:cNvPr id="31" name="CasellaDiTesto 30">
            <a:extLst>
              <a:ext uri="{FF2B5EF4-FFF2-40B4-BE49-F238E27FC236}">
                <a16:creationId xmlns:a16="http://schemas.microsoft.com/office/drawing/2014/main" id="{F713C201-5CC6-4427-83A3-27AD1AB36443}"/>
              </a:ext>
            </a:extLst>
          </p:cNvPr>
          <p:cNvSpPr txBox="1"/>
          <p:nvPr/>
        </p:nvSpPr>
        <p:spPr>
          <a:xfrm>
            <a:off x="222465" y="117175"/>
            <a:ext cx="6094520" cy="369332"/>
          </a:xfrm>
          <a:prstGeom prst="rect">
            <a:avLst/>
          </a:prstGeom>
          <a:noFill/>
        </p:spPr>
        <p:txBody>
          <a:bodyPr wrap="square">
            <a:spAutoFit/>
          </a:bodyPr>
          <a:lstStyle/>
          <a:p>
            <a:r>
              <a:rPr lang="it-IT" sz="1800" b="1" dirty="0"/>
              <a:t>PIANO DI MIGLIORAMENTO – ANNUALITÁ 2020 - 2021</a:t>
            </a:r>
          </a:p>
        </p:txBody>
      </p:sp>
      <p:sp>
        <p:nvSpPr>
          <p:cNvPr id="33" name="CasellaDiTesto 32">
            <a:extLst>
              <a:ext uri="{FF2B5EF4-FFF2-40B4-BE49-F238E27FC236}">
                <a16:creationId xmlns:a16="http://schemas.microsoft.com/office/drawing/2014/main" id="{4E999D8A-4D4A-4462-A315-9C4291F53FC8}"/>
              </a:ext>
            </a:extLst>
          </p:cNvPr>
          <p:cNvSpPr txBox="1"/>
          <p:nvPr/>
        </p:nvSpPr>
        <p:spPr>
          <a:xfrm>
            <a:off x="199645" y="541850"/>
            <a:ext cx="5881366" cy="954107"/>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sz="2800" dirty="0">
                <a:ln w="0"/>
                <a:solidFill>
                  <a:schemeClr val="accent1">
                    <a:lumMod val="50000"/>
                  </a:schemeClr>
                </a:solidFill>
                <a:effectLst>
                  <a:outerShdw blurRad="38100" dist="25400" dir="5400000" algn="ctr" rotWithShape="0">
                    <a:srgbClr val="6E747A">
                      <a:alpha val="43000"/>
                    </a:srgbClr>
                  </a:outerShdw>
                </a:effectLst>
                <a:latin typeface="Baskerville Old Face" panose="02020602080505020303" pitchFamily="18" charset="0"/>
              </a:rPr>
              <a:t>Valutare – condividere- diffondere i risultati del </a:t>
            </a:r>
            <a:r>
              <a:rPr lang="it-IT" sz="2800" dirty="0" err="1">
                <a:ln w="0"/>
                <a:solidFill>
                  <a:schemeClr val="accent1">
                    <a:lumMod val="50000"/>
                  </a:schemeClr>
                </a:solidFill>
                <a:effectLst>
                  <a:outerShdw blurRad="38100" dist="25400" dir="5400000" algn="ctr" rotWithShape="0">
                    <a:srgbClr val="6E747A">
                      <a:alpha val="43000"/>
                    </a:srgbClr>
                  </a:outerShdw>
                </a:effectLst>
                <a:latin typeface="Baskerville Old Face" panose="02020602080505020303" pitchFamily="18" charset="0"/>
              </a:rPr>
              <a:t>PdM</a:t>
            </a:r>
            <a:r>
              <a:rPr lang="it-IT" sz="2800" dirty="0">
                <a:ln w="0"/>
                <a:solidFill>
                  <a:schemeClr val="accent1">
                    <a:lumMod val="50000"/>
                  </a:schemeClr>
                </a:solidFill>
                <a:effectLst>
                  <a:outerShdw blurRad="38100" dist="25400" dir="5400000" algn="ctr" rotWithShape="0">
                    <a:srgbClr val="6E747A">
                      <a:alpha val="43000"/>
                    </a:srgbClr>
                  </a:outerShdw>
                </a:effectLst>
                <a:latin typeface="Baskerville Old Face" panose="02020602080505020303" pitchFamily="18" charset="0"/>
              </a:rPr>
              <a:t>.</a:t>
            </a:r>
            <a:endParaRPr lang="it-IT" sz="2800" dirty="0">
              <a:solidFill>
                <a:schemeClr val="accent1">
                  <a:lumMod val="50000"/>
                </a:schemeClr>
              </a:solidFill>
              <a:latin typeface="Baskerville Old Face" panose="02020602080505020303" pitchFamily="18" charset="0"/>
            </a:endParaRPr>
          </a:p>
        </p:txBody>
      </p:sp>
      <p:sp>
        <p:nvSpPr>
          <p:cNvPr id="2" name="Ovale 1">
            <a:extLst>
              <a:ext uri="{FF2B5EF4-FFF2-40B4-BE49-F238E27FC236}">
                <a16:creationId xmlns:a16="http://schemas.microsoft.com/office/drawing/2014/main" id="{29B410D5-F42A-42A1-985A-B7187B5153EE}"/>
              </a:ext>
            </a:extLst>
          </p:cNvPr>
          <p:cNvSpPr/>
          <p:nvPr/>
        </p:nvSpPr>
        <p:spPr>
          <a:xfrm>
            <a:off x="191596" y="1605411"/>
            <a:ext cx="1411142" cy="68709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Priorità 1</a:t>
            </a:r>
          </a:p>
        </p:txBody>
      </p:sp>
    </p:spTree>
    <p:extLst>
      <p:ext uri="{BB962C8B-B14F-4D97-AF65-F5344CB8AC3E}">
        <p14:creationId xmlns:p14="http://schemas.microsoft.com/office/powerpoint/2010/main" val="4167340725"/>
      </p:ext>
    </p:extLst>
  </p:cSld>
  <p:clrMapOvr>
    <a:masterClrMapping/>
  </p:clrMapOvr>
  <p:transition spd="slow" advTm="24000">
    <p:wipe/>
    <p:sndAc>
      <p:stSnd>
        <p:snd r:embed="rId2" name="click.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7057A0DF-8FC5-45E2-AD31-CDB8F37F905A}"/>
              </a:ext>
            </a:extLst>
          </p:cNvPr>
          <p:cNvSpPr/>
          <p:nvPr/>
        </p:nvSpPr>
        <p:spPr>
          <a:xfrm>
            <a:off x="1869823" y="2044939"/>
            <a:ext cx="1349405" cy="27520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Traguardi </a:t>
            </a:r>
          </a:p>
        </p:txBody>
      </p:sp>
      <p:sp>
        <p:nvSpPr>
          <p:cNvPr id="4" name="Rettangolo 3">
            <a:extLst>
              <a:ext uri="{FF2B5EF4-FFF2-40B4-BE49-F238E27FC236}">
                <a16:creationId xmlns:a16="http://schemas.microsoft.com/office/drawing/2014/main" id="{12BD008C-AED3-4A95-B229-0A42A490AB17}"/>
              </a:ext>
            </a:extLst>
          </p:cNvPr>
          <p:cNvSpPr/>
          <p:nvPr/>
        </p:nvSpPr>
        <p:spPr>
          <a:xfrm>
            <a:off x="5301795" y="1616649"/>
            <a:ext cx="1349405" cy="65694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Indicatori </a:t>
            </a:r>
          </a:p>
          <a:p>
            <a:pPr algn="ctr"/>
            <a:r>
              <a:rPr lang="it-IT" b="1" dirty="0"/>
              <a:t>scelti</a:t>
            </a:r>
          </a:p>
        </p:txBody>
      </p:sp>
      <p:sp>
        <p:nvSpPr>
          <p:cNvPr id="5" name="Rettangolo 4">
            <a:extLst>
              <a:ext uri="{FF2B5EF4-FFF2-40B4-BE49-F238E27FC236}">
                <a16:creationId xmlns:a16="http://schemas.microsoft.com/office/drawing/2014/main" id="{462F6502-D25A-4953-94A7-5E2302565018}"/>
              </a:ext>
            </a:extLst>
          </p:cNvPr>
          <p:cNvSpPr/>
          <p:nvPr/>
        </p:nvSpPr>
        <p:spPr>
          <a:xfrm>
            <a:off x="3424441" y="3895083"/>
            <a:ext cx="1452977" cy="65695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Data </a:t>
            </a:r>
          </a:p>
          <a:p>
            <a:pPr algn="ctr"/>
            <a:r>
              <a:rPr lang="it-IT" b="1" dirty="0"/>
              <a:t>rilevazione</a:t>
            </a:r>
          </a:p>
        </p:txBody>
      </p:sp>
      <p:sp>
        <p:nvSpPr>
          <p:cNvPr id="8" name="Rettangolo 7">
            <a:extLst>
              <a:ext uri="{FF2B5EF4-FFF2-40B4-BE49-F238E27FC236}">
                <a16:creationId xmlns:a16="http://schemas.microsoft.com/office/drawing/2014/main" id="{80424CDA-74F5-414A-A45A-B4336C62F029}"/>
              </a:ext>
            </a:extLst>
          </p:cNvPr>
          <p:cNvSpPr/>
          <p:nvPr/>
        </p:nvSpPr>
        <p:spPr>
          <a:xfrm>
            <a:off x="222465" y="2647021"/>
            <a:ext cx="1349405" cy="66286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Esiti degli studenti</a:t>
            </a:r>
          </a:p>
        </p:txBody>
      </p:sp>
      <p:sp>
        <p:nvSpPr>
          <p:cNvPr id="10" name="Rettangolo 9">
            <a:extLst>
              <a:ext uri="{FF2B5EF4-FFF2-40B4-BE49-F238E27FC236}">
                <a16:creationId xmlns:a16="http://schemas.microsoft.com/office/drawing/2014/main" id="{81595BBB-3576-4874-ADE0-1D30B531FD96}"/>
              </a:ext>
            </a:extLst>
          </p:cNvPr>
          <p:cNvSpPr/>
          <p:nvPr/>
        </p:nvSpPr>
        <p:spPr>
          <a:xfrm>
            <a:off x="10473633" y="1998390"/>
            <a:ext cx="1349405" cy="27520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Varianza</a:t>
            </a:r>
            <a:r>
              <a:rPr lang="it-IT" dirty="0"/>
              <a:t> </a:t>
            </a:r>
          </a:p>
        </p:txBody>
      </p:sp>
      <p:sp>
        <p:nvSpPr>
          <p:cNvPr id="11" name="Rettangolo 10">
            <a:extLst>
              <a:ext uri="{FF2B5EF4-FFF2-40B4-BE49-F238E27FC236}">
                <a16:creationId xmlns:a16="http://schemas.microsoft.com/office/drawing/2014/main" id="{7181106F-B148-4E7E-9B9D-2DCF2B7EFB05}"/>
              </a:ext>
            </a:extLst>
          </p:cNvPr>
          <p:cNvSpPr/>
          <p:nvPr/>
        </p:nvSpPr>
        <p:spPr>
          <a:xfrm>
            <a:off x="8576443" y="586837"/>
            <a:ext cx="1421906" cy="65694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Risultati riscontrati</a:t>
            </a:r>
          </a:p>
        </p:txBody>
      </p:sp>
      <p:sp>
        <p:nvSpPr>
          <p:cNvPr id="12" name="Rettangolo 11">
            <a:extLst>
              <a:ext uri="{FF2B5EF4-FFF2-40B4-BE49-F238E27FC236}">
                <a16:creationId xmlns:a16="http://schemas.microsoft.com/office/drawing/2014/main" id="{B6D3276D-915F-4756-904B-DD10FD427DCA}"/>
              </a:ext>
            </a:extLst>
          </p:cNvPr>
          <p:cNvSpPr/>
          <p:nvPr/>
        </p:nvSpPr>
        <p:spPr>
          <a:xfrm>
            <a:off x="7168565" y="586837"/>
            <a:ext cx="1349405" cy="65694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Risultati </a:t>
            </a:r>
          </a:p>
          <a:p>
            <a:pPr algn="ctr"/>
            <a:r>
              <a:rPr lang="it-IT" b="1" dirty="0"/>
              <a:t>attesi</a:t>
            </a:r>
          </a:p>
        </p:txBody>
      </p:sp>
      <p:sp>
        <p:nvSpPr>
          <p:cNvPr id="13" name="Freccia in giù 12">
            <a:extLst>
              <a:ext uri="{FF2B5EF4-FFF2-40B4-BE49-F238E27FC236}">
                <a16:creationId xmlns:a16="http://schemas.microsoft.com/office/drawing/2014/main" id="{68564634-8BBD-48DC-9509-E4C9F322D71D}"/>
              </a:ext>
            </a:extLst>
          </p:cNvPr>
          <p:cNvSpPr/>
          <p:nvPr/>
        </p:nvSpPr>
        <p:spPr>
          <a:xfrm>
            <a:off x="598091" y="3546629"/>
            <a:ext cx="417250" cy="33735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6" name="Freccia in giù 15">
            <a:extLst>
              <a:ext uri="{FF2B5EF4-FFF2-40B4-BE49-F238E27FC236}">
                <a16:creationId xmlns:a16="http://schemas.microsoft.com/office/drawing/2014/main" id="{38EEB21F-DFF5-4F72-85F4-A445D7A79A40}"/>
              </a:ext>
            </a:extLst>
          </p:cNvPr>
          <p:cNvSpPr/>
          <p:nvPr/>
        </p:nvSpPr>
        <p:spPr>
          <a:xfrm>
            <a:off x="2248160" y="2536959"/>
            <a:ext cx="417250" cy="33735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Freccia in giù 16">
            <a:extLst>
              <a:ext uri="{FF2B5EF4-FFF2-40B4-BE49-F238E27FC236}">
                <a16:creationId xmlns:a16="http://schemas.microsoft.com/office/drawing/2014/main" id="{E05F55E8-D05D-4BEA-8710-71CF541D186D}"/>
              </a:ext>
            </a:extLst>
          </p:cNvPr>
          <p:cNvSpPr/>
          <p:nvPr/>
        </p:nvSpPr>
        <p:spPr>
          <a:xfrm>
            <a:off x="3836600" y="4802254"/>
            <a:ext cx="417250" cy="33735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Freccia in giù 17">
            <a:extLst>
              <a:ext uri="{FF2B5EF4-FFF2-40B4-BE49-F238E27FC236}">
                <a16:creationId xmlns:a16="http://schemas.microsoft.com/office/drawing/2014/main" id="{15F1EC3B-F5D6-4452-AD48-FE5A1A45B028}"/>
              </a:ext>
            </a:extLst>
          </p:cNvPr>
          <p:cNvSpPr/>
          <p:nvPr/>
        </p:nvSpPr>
        <p:spPr>
          <a:xfrm>
            <a:off x="5767872" y="2182543"/>
            <a:ext cx="417250" cy="33735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9" name="Freccia in giù 18">
            <a:extLst>
              <a:ext uri="{FF2B5EF4-FFF2-40B4-BE49-F238E27FC236}">
                <a16:creationId xmlns:a16="http://schemas.microsoft.com/office/drawing/2014/main" id="{00210A95-5342-4903-86AA-AD130718B681}"/>
              </a:ext>
            </a:extLst>
          </p:cNvPr>
          <p:cNvSpPr/>
          <p:nvPr/>
        </p:nvSpPr>
        <p:spPr>
          <a:xfrm>
            <a:off x="7595680" y="1376954"/>
            <a:ext cx="417250" cy="33735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0" name="Freccia in giù 19">
            <a:extLst>
              <a:ext uri="{FF2B5EF4-FFF2-40B4-BE49-F238E27FC236}">
                <a16:creationId xmlns:a16="http://schemas.microsoft.com/office/drawing/2014/main" id="{661B0619-DE5F-42DE-86EB-7F809E07A9FB}"/>
              </a:ext>
            </a:extLst>
          </p:cNvPr>
          <p:cNvSpPr/>
          <p:nvPr/>
        </p:nvSpPr>
        <p:spPr>
          <a:xfrm>
            <a:off x="9051673" y="1376954"/>
            <a:ext cx="417250" cy="33735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1" name="Freccia in giù 20">
            <a:extLst>
              <a:ext uri="{FF2B5EF4-FFF2-40B4-BE49-F238E27FC236}">
                <a16:creationId xmlns:a16="http://schemas.microsoft.com/office/drawing/2014/main" id="{98731033-06A8-400B-B757-7B66BED537CC}"/>
              </a:ext>
            </a:extLst>
          </p:cNvPr>
          <p:cNvSpPr/>
          <p:nvPr/>
        </p:nvSpPr>
        <p:spPr>
          <a:xfrm>
            <a:off x="10841385" y="2454086"/>
            <a:ext cx="417250" cy="33735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2" name="Rettangolo con angoli arrotondati 21">
            <a:extLst>
              <a:ext uri="{FF2B5EF4-FFF2-40B4-BE49-F238E27FC236}">
                <a16:creationId xmlns:a16="http://schemas.microsoft.com/office/drawing/2014/main" id="{DF460B9D-8F7E-44DA-91C1-EB011EC035E6}"/>
              </a:ext>
            </a:extLst>
          </p:cNvPr>
          <p:cNvSpPr/>
          <p:nvPr/>
        </p:nvSpPr>
        <p:spPr>
          <a:xfrm>
            <a:off x="89927" y="4084647"/>
            <a:ext cx="1562469" cy="9608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Risultati scolastici</a:t>
            </a:r>
          </a:p>
        </p:txBody>
      </p:sp>
      <p:sp>
        <p:nvSpPr>
          <p:cNvPr id="23" name="Rettangolo con angoli arrotondati 22">
            <a:extLst>
              <a:ext uri="{FF2B5EF4-FFF2-40B4-BE49-F238E27FC236}">
                <a16:creationId xmlns:a16="http://schemas.microsoft.com/office/drawing/2014/main" id="{9CBE94A2-796B-41AE-9DFA-A4ACFF70A2EF}"/>
              </a:ext>
            </a:extLst>
          </p:cNvPr>
          <p:cNvSpPr/>
          <p:nvPr/>
        </p:nvSpPr>
        <p:spPr>
          <a:xfrm>
            <a:off x="1668185" y="2994342"/>
            <a:ext cx="1667256" cy="34179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Conservare ed innalzare la media dei risultati conseguiti dagli alunni negli anni successivi di studio</a:t>
            </a:r>
          </a:p>
        </p:txBody>
      </p:sp>
      <p:sp>
        <p:nvSpPr>
          <p:cNvPr id="24" name="Rettangolo con angoli arrotondati 23">
            <a:extLst>
              <a:ext uri="{FF2B5EF4-FFF2-40B4-BE49-F238E27FC236}">
                <a16:creationId xmlns:a16="http://schemas.microsoft.com/office/drawing/2014/main" id="{5E106AC6-BCE4-47B9-859A-D4E008BFF3C6}"/>
              </a:ext>
            </a:extLst>
          </p:cNvPr>
          <p:cNvSpPr/>
          <p:nvPr/>
        </p:nvSpPr>
        <p:spPr>
          <a:xfrm>
            <a:off x="3383950" y="5255580"/>
            <a:ext cx="1562469" cy="9128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30 giugno 2018</a:t>
            </a:r>
          </a:p>
        </p:txBody>
      </p:sp>
      <p:sp>
        <p:nvSpPr>
          <p:cNvPr id="25" name="Rettangolo con angoli arrotondati 24">
            <a:extLst>
              <a:ext uri="{FF2B5EF4-FFF2-40B4-BE49-F238E27FC236}">
                <a16:creationId xmlns:a16="http://schemas.microsoft.com/office/drawing/2014/main" id="{4A3204A1-3906-478B-BA61-D1CA71C9F5B5}"/>
              </a:ext>
            </a:extLst>
          </p:cNvPr>
          <p:cNvSpPr/>
          <p:nvPr/>
        </p:nvSpPr>
        <p:spPr>
          <a:xfrm>
            <a:off x="7070037" y="1847475"/>
            <a:ext cx="1562469" cy="22371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effectLst/>
                <a:latin typeface="Bookman Old Style" panose="02050604050505020204" pitchFamily="18" charset="0"/>
                <a:ea typeface="Calibri" panose="020F0502020204030204" pitchFamily="34" charset="0"/>
                <a:cs typeface="Times New Roman" panose="02020603050405020304" pitchFamily="18" charset="0"/>
              </a:rPr>
              <a:t>Mantenimento dello scarto di variazione registrato tra gli esiti dello scrutinio finale dell’esame e gli esiti dello scrutinio finale del corso di studio successivo</a:t>
            </a:r>
            <a:endParaRPr lang="it-IT" dirty="0"/>
          </a:p>
        </p:txBody>
      </p:sp>
      <p:sp>
        <p:nvSpPr>
          <p:cNvPr id="26" name="Rettangolo con angoli arrotondati 25">
            <a:extLst>
              <a:ext uri="{FF2B5EF4-FFF2-40B4-BE49-F238E27FC236}">
                <a16:creationId xmlns:a16="http://schemas.microsoft.com/office/drawing/2014/main" id="{66CDEEEF-864F-4E50-B48A-EBD2AAF94BE4}"/>
              </a:ext>
            </a:extLst>
          </p:cNvPr>
          <p:cNvSpPr/>
          <p:nvPr/>
        </p:nvSpPr>
        <p:spPr>
          <a:xfrm>
            <a:off x="8736186" y="1833325"/>
            <a:ext cx="1570789" cy="22947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5% - alunni non promossi</a:t>
            </a:r>
          </a:p>
          <a:p>
            <a:pPr algn="ctr"/>
            <a:r>
              <a:rPr lang="it-IT" sz="1200" dirty="0"/>
              <a:t>4% - alunni non scrutinati</a:t>
            </a:r>
          </a:p>
          <a:p>
            <a:pPr algn="ctr"/>
            <a:r>
              <a:rPr lang="it-IT" sz="1200" dirty="0"/>
              <a:t>14%-  alunni con varianza -1</a:t>
            </a:r>
          </a:p>
          <a:p>
            <a:pPr algn="ctr"/>
            <a:r>
              <a:rPr lang="it-IT" sz="1200" dirty="0"/>
              <a:t>17% - alunni con varianza-2</a:t>
            </a:r>
          </a:p>
          <a:p>
            <a:pPr algn="ctr"/>
            <a:r>
              <a:rPr lang="it-IT" sz="1200" dirty="0"/>
              <a:t>38% - alunni che mantengono la media</a:t>
            </a:r>
          </a:p>
        </p:txBody>
      </p:sp>
      <p:sp>
        <p:nvSpPr>
          <p:cNvPr id="27" name="Rettangolo con angoli arrotondati 26">
            <a:extLst>
              <a:ext uri="{FF2B5EF4-FFF2-40B4-BE49-F238E27FC236}">
                <a16:creationId xmlns:a16="http://schemas.microsoft.com/office/drawing/2014/main" id="{B11540E3-1B72-4170-90D6-8DD886AE9CFA}"/>
              </a:ext>
            </a:extLst>
          </p:cNvPr>
          <p:cNvSpPr/>
          <p:nvPr/>
        </p:nvSpPr>
        <p:spPr>
          <a:xfrm>
            <a:off x="10367100" y="2801562"/>
            <a:ext cx="1562469" cy="4468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-2</a:t>
            </a:r>
          </a:p>
        </p:txBody>
      </p:sp>
      <p:sp>
        <p:nvSpPr>
          <p:cNvPr id="28" name="Rettangolo con angoli arrotondati 27">
            <a:extLst>
              <a:ext uri="{FF2B5EF4-FFF2-40B4-BE49-F238E27FC236}">
                <a16:creationId xmlns:a16="http://schemas.microsoft.com/office/drawing/2014/main" id="{DEFE9799-643C-444A-A887-B3D6664C803D}"/>
              </a:ext>
            </a:extLst>
          </p:cNvPr>
          <p:cNvSpPr/>
          <p:nvPr/>
        </p:nvSpPr>
        <p:spPr>
          <a:xfrm>
            <a:off x="8062645" y="4294212"/>
            <a:ext cx="4031809" cy="213716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800" b="1" dirty="0">
                <a:solidFill>
                  <a:srgbClr val="0070C0"/>
                </a:solidFill>
                <a:effectLst/>
                <a:latin typeface="Bookman Old Style" panose="02050604050505020204" pitchFamily="18" charset="0"/>
                <a:ea typeface="Calibri" panose="020F0502020204030204" pitchFamily="34" charset="0"/>
                <a:cs typeface="Times New Roman" panose="02020603050405020304" pitchFamily="18" charset="0"/>
              </a:rPr>
              <a:t>Considerazioni </a:t>
            </a:r>
          </a:p>
          <a:p>
            <a:pPr algn="ctr"/>
            <a:r>
              <a:rPr lang="it-IT"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rPr>
              <a:t>Irrilevante la difformità </a:t>
            </a:r>
            <a:r>
              <a:rPr lang="it-IT" dirty="0" err="1">
                <a:solidFill>
                  <a:schemeClr val="bg1"/>
                </a:solidFill>
                <a:latin typeface="Bookman Old Style" panose="02050604050505020204" pitchFamily="18" charset="0"/>
                <a:ea typeface="Calibri" panose="020F0502020204030204" pitchFamily="34" charset="0"/>
                <a:cs typeface="Times New Roman" panose="02020603050405020304" pitchFamily="18" charset="0"/>
              </a:rPr>
              <a:t>riscontrata.</a:t>
            </a:r>
            <a:r>
              <a:rPr lang="it-IT" sz="1800" dirty="0" err="1">
                <a:effectLst/>
                <a:latin typeface="Bookman Old Style" panose="02050604050505020204" pitchFamily="18" charset="0"/>
                <a:ea typeface="Calibri" panose="020F0502020204030204" pitchFamily="34" charset="0"/>
                <a:cs typeface="Times New Roman" panose="02020603050405020304" pitchFamily="18" charset="0"/>
              </a:rPr>
              <a:t>c</a:t>
            </a:r>
            <a:endParaRPr lang="it-IT" dirty="0"/>
          </a:p>
        </p:txBody>
      </p:sp>
      <p:sp>
        <p:nvSpPr>
          <p:cNvPr id="29" name="Rettangolo con angoli arrotondati 28">
            <a:extLst>
              <a:ext uri="{FF2B5EF4-FFF2-40B4-BE49-F238E27FC236}">
                <a16:creationId xmlns:a16="http://schemas.microsoft.com/office/drawing/2014/main" id="{1C4D7F35-C742-4671-A5C1-7F27E509BB34}"/>
              </a:ext>
            </a:extLst>
          </p:cNvPr>
          <p:cNvSpPr/>
          <p:nvPr/>
        </p:nvSpPr>
        <p:spPr>
          <a:xfrm>
            <a:off x="4965699" y="2530933"/>
            <a:ext cx="2179825" cy="22371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Comparazione tra scelta operata dallo studente e Consiglio Orientativo proposto dalla scuola.</a:t>
            </a:r>
          </a:p>
        </p:txBody>
      </p:sp>
      <p:sp>
        <p:nvSpPr>
          <p:cNvPr id="31" name="CasellaDiTesto 30">
            <a:extLst>
              <a:ext uri="{FF2B5EF4-FFF2-40B4-BE49-F238E27FC236}">
                <a16:creationId xmlns:a16="http://schemas.microsoft.com/office/drawing/2014/main" id="{F713C201-5CC6-4427-83A3-27AD1AB36443}"/>
              </a:ext>
            </a:extLst>
          </p:cNvPr>
          <p:cNvSpPr txBox="1"/>
          <p:nvPr/>
        </p:nvSpPr>
        <p:spPr>
          <a:xfrm>
            <a:off x="222465" y="117175"/>
            <a:ext cx="6094520" cy="369332"/>
          </a:xfrm>
          <a:prstGeom prst="rect">
            <a:avLst/>
          </a:prstGeom>
          <a:noFill/>
        </p:spPr>
        <p:txBody>
          <a:bodyPr wrap="square">
            <a:spAutoFit/>
          </a:bodyPr>
          <a:lstStyle/>
          <a:p>
            <a:r>
              <a:rPr lang="it-IT" sz="1800" b="1" dirty="0"/>
              <a:t>PIANO DI MIGLIORAMENTO – ANNUALITÁ 2020 - 2021</a:t>
            </a:r>
          </a:p>
        </p:txBody>
      </p:sp>
      <p:sp>
        <p:nvSpPr>
          <p:cNvPr id="33" name="CasellaDiTesto 32">
            <a:extLst>
              <a:ext uri="{FF2B5EF4-FFF2-40B4-BE49-F238E27FC236}">
                <a16:creationId xmlns:a16="http://schemas.microsoft.com/office/drawing/2014/main" id="{4E999D8A-4D4A-4462-A315-9C4291F53FC8}"/>
              </a:ext>
            </a:extLst>
          </p:cNvPr>
          <p:cNvSpPr txBox="1"/>
          <p:nvPr/>
        </p:nvSpPr>
        <p:spPr>
          <a:xfrm>
            <a:off x="199645" y="541850"/>
            <a:ext cx="5881366" cy="954107"/>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sz="2800" dirty="0">
                <a:ln w="0"/>
                <a:solidFill>
                  <a:schemeClr val="accent1">
                    <a:lumMod val="50000"/>
                  </a:schemeClr>
                </a:solidFill>
                <a:effectLst>
                  <a:outerShdw blurRad="38100" dist="25400" dir="5400000" algn="ctr" rotWithShape="0">
                    <a:srgbClr val="6E747A">
                      <a:alpha val="43000"/>
                    </a:srgbClr>
                  </a:outerShdw>
                </a:effectLst>
                <a:latin typeface="Baskerville Old Face" panose="02020602080505020303" pitchFamily="18" charset="0"/>
              </a:rPr>
              <a:t>Valutare – condividere- diffondere i risultati del </a:t>
            </a:r>
            <a:r>
              <a:rPr lang="it-IT" sz="2800" dirty="0" err="1">
                <a:ln w="0"/>
                <a:solidFill>
                  <a:schemeClr val="accent1">
                    <a:lumMod val="50000"/>
                  </a:schemeClr>
                </a:solidFill>
                <a:effectLst>
                  <a:outerShdw blurRad="38100" dist="25400" dir="5400000" algn="ctr" rotWithShape="0">
                    <a:srgbClr val="6E747A">
                      <a:alpha val="43000"/>
                    </a:srgbClr>
                  </a:outerShdw>
                </a:effectLst>
                <a:latin typeface="Baskerville Old Face" panose="02020602080505020303" pitchFamily="18" charset="0"/>
              </a:rPr>
              <a:t>PdM</a:t>
            </a:r>
            <a:r>
              <a:rPr lang="it-IT" sz="2800" dirty="0">
                <a:ln w="0"/>
                <a:solidFill>
                  <a:schemeClr val="accent1">
                    <a:lumMod val="50000"/>
                  </a:schemeClr>
                </a:solidFill>
                <a:effectLst>
                  <a:outerShdw blurRad="38100" dist="25400" dir="5400000" algn="ctr" rotWithShape="0">
                    <a:srgbClr val="6E747A">
                      <a:alpha val="43000"/>
                    </a:srgbClr>
                  </a:outerShdw>
                </a:effectLst>
                <a:latin typeface="Baskerville Old Face" panose="02020602080505020303" pitchFamily="18" charset="0"/>
              </a:rPr>
              <a:t>.</a:t>
            </a:r>
            <a:endParaRPr lang="it-IT" sz="2800" dirty="0">
              <a:solidFill>
                <a:schemeClr val="accent1">
                  <a:lumMod val="50000"/>
                </a:schemeClr>
              </a:solidFill>
              <a:latin typeface="Baskerville Old Face" panose="02020602080505020303" pitchFamily="18" charset="0"/>
            </a:endParaRPr>
          </a:p>
        </p:txBody>
      </p:sp>
      <p:sp>
        <p:nvSpPr>
          <p:cNvPr id="2" name="Ovale 1">
            <a:extLst>
              <a:ext uri="{FF2B5EF4-FFF2-40B4-BE49-F238E27FC236}">
                <a16:creationId xmlns:a16="http://schemas.microsoft.com/office/drawing/2014/main" id="{29B410D5-F42A-42A1-985A-B7187B5153EE}"/>
              </a:ext>
            </a:extLst>
          </p:cNvPr>
          <p:cNvSpPr/>
          <p:nvPr/>
        </p:nvSpPr>
        <p:spPr>
          <a:xfrm>
            <a:off x="191596" y="1605411"/>
            <a:ext cx="1411142" cy="68709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Priorità </a:t>
            </a:r>
          </a:p>
          <a:p>
            <a:pPr algn="ctr"/>
            <a:r>
              <a:rPr lang="it-IT" b="1" dirty="0"/>
              <a:t>2</a:t>
            </a:r>
          </a:p>
        </p:txBody>
      </p:sp>
      <p:sp>
        <p:nvSpPr>
          <p:cNvPr id="30" name="Rettangolo con angoli arrotondati 29">
            <a:extLst>
              <a:ext uri="{FF2B5EF4-FFF2-40B4-BE49-F238E27FC236}">
                <a16:creationId xmlns:a16="http://schemas.microsoft.com/office/drawing/2014/main" id="{76C35724-2576-49C7-B646-1134164803F5}"/>
              </a:ext>
            </a:extLst>
          </p:cNvPr>
          <p:cNvSpPr/>
          <p:nvPr/>
        </p:nvSpPr>
        <p:spPr>
          <a:xfrm>
            <a:off x="5006087" y="4802254"/>
            <a:ext cx="2932065" cy="1855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Confronto tra i voti dello scrutinio del I q. nella scuola di ordine superiore e voto finale Esame di Stato conclusivo del I ciclo</a:t>
            </a:r>
          </a:p>
        </p:txBody>
      </p:sp>
      <p:sp>
        <p:nvSpPr>
          <p:cNvPr id="32" name="Freccia in giù 31">
            <a:extLst>
              <a:ext uri="{FF2B5EF4-FFF2-40B4-BE49-F238E27FC236}">
                <a16:creationId xmlns:a16="http://schemas.microsoft.com/office/drawing/2014/main" id="{6D21E7EF-A236-42E6-88A6-B1B946C5AC19}"/>
              </a:ext>
            </a:extLst>
          </p:cNvPr>
          <p:cNvSpPr/>
          <p:nvPr/>
        </p:nvSpPr>
        <p:spPr>
          <a:xfrm>
            <a:off x="6472119" y="4568911"/>
            <a:ext cx="417250" cy="33735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185533441"/>
      </p:ext>
    </p:extLst>
  </p:cSld>
  <p:clrMapOvr>
    <a:masterClrMapping/>
  </p:clrMapOvr>
  <p:transition spd="slow" advTm="24000">
    <p:wipe/>
    <p:sndAc>
      <p:stSnd>
        <p:snd r:embed="rId2" name="click.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4A67BC-4C3A-4EA2-9AAC-4D8B8BA5E4D8}"/>
              </a:ext>
            </a:extLst>
          </p:cNvPr>
          <p:cNvSpPr>
            <a:spLocks noGrp="1"/>
          </p:cNvSpPr>
          <p:nvPr>
            <p:ph type="title"/>
          </p:nvPr>
        </p:nvSpPr>
        <p:spPr>
          <a:xfrm>
            <a:off x="2535995" y="398298"/>
            <a:ext cx="7658099" cy="1317770"/>
          </a:xfrm>
        </p:spPr>
        <p:txBody>
          <a:bodyPr/>
          <a:lstStyle/>
          <a:p>
            <a:r>
              <a:rPr lang="it-IT" dirty="0"/>
              <a:t>IL PIANO DI MIGLIORAMENTO: CHE COS’È? A COSA SERVE?</a:t>
            </a:r>
          </a:p>
        </p:txBody>
      </p:sp>
      <p:sp>
        <p:nvSpPr>
          <p:cNvPr id="3" name="Segnaposto contenuto 2">
            <a:extLst>
              <a:ext uri="{FF2B5EF4-FFF2-40B4-BE49-F238E27FC236}">
                <a16:creationId xmlns:a16="http://schemas.microsoft.com/office/drawing/2014/main" id="{7C2B1A46-7427-45CC-B416-D7C4FC3D95C2}"/>
              </a:ext>
            </a:extLst>
          </p:cNvPr>
          <p:cNvSpPr>
            <a:spLocks noGrp="1"/>
          </p:cNvSpPr>
          <p:nvPr>
            <p:ph sz="half" idx="1"/>
          </p:nvPr>
        </p:nvSpPr>
        <p:spPr>
          <a:xfrm>
            <a:off x="304798" y="2541944"/>
            <a:ext cx="4829175" cy="2082166"/>
          </a:xfrm>
        </p:spPr>
        <p:txBody>
          <a:bodyPr>
            <a:normAutofit/>
          </a:bodyPr>
          <a:lstStyle/>
          <a:p>
            <a:pPr marL="0" indent="0">
              <a:buNone/>
            </a:pPr>
            <a:r>
              <a:rPr lang="it-IT" sz="1800" spc="55" dirty="0">
                <a:effectLst/>
                <a:latin typeface="Bookman Old Style" panose="02050604050505020204" pitchFamily="18" charset="0"/>
                <a:ea typeface="Calibri" panose="020F0502020204030204" pitchFamily="34" charset="0"/>
                <a:cs typeface="Times New Roman" panose="02020603050405020304" pitchFamily="18" charset="0"/>
              </a:rPr>
              <a:t>Il Piano Di Miglioramento presenta un percorso mirato all’individuazione di una linea strategica, di un processo di </a:t>
            </a:r>
            <a:r>
              <a:rPr lang="it-IT" sz="1800" i="1" spc="55" dirty="0" err="1">
                <a:effectLst/>
                <a:latin typeface="Bookman Old Style" panose="02050604050505020204" pitchFamily="18" charset="0"/>
                <a:ea typeface="Calibri" panose="020F0502020204030204" pitchFamily="34" charset="0"/>
                <a:cs typeface="Times New Roman" panose="02020603050405020304" pitchFamily="18" charset="0"/>
              </a:rPr>
              <a:t>problem</a:t>
            </a:r>
            <a:r>
              <a:rPr lang="it-IT" sz="1800" i="1" spc="55" dirty="0">
                <a:effectLst/>
                <a:latin typeface="Bookman Old Style" panose="02050604050505020204" pitchFamily="18" charset="0"/>
                <a:ea typeface="Calibri" panose="020F0502020204030204" pitchFamily="34" charset="0"/>
                <a:cs typeface="Times New Roman" panose="02020603050405020304" pitchFamily="18" charset="0"/>
              </a:rPr>
              <a:t> solving</a:t>
            </a:r>
            <a:r>
              <a:rPr lang="it-IT" sz="1800" spc="55" dirty="0">
                <a:effectLst/>
                <a:latin typeface="Bookman Old Style" panose="02050604050505020204" pitchFamily="18" charset="0"/>
                <a:ea typeface="Calibri" panose="020F0502020204030204" pitchFamily="34" charset="0"/>
                <a:cs typeface="Times New Roman" panose="02020603050405020304" pitchFamily="18" charset="0"/>
              </a:rPr>
              <a:t> e di pianificazione che la nostra Istituzione mette in atto sulla base di priorità e traguardi individuati nel RAV, scaturiti dai Punti di debolezza.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dirty="0"/>
          </a:p>
        </p:txBody>
      </p:sp>
      <p:sp>
        <p:nvSpPr>
          <p:cNvPr id="4" name="Segnaposto contenuto 3">
            <a:extLst>
              <a:ext uri="{FF2B5EF4-FFF2-40B4-BE49-F238E27FC236}">
                <a16:creationId xmlns:a16="http://schemas.microsoft.com/office/drawing/2014/main" id="{670B612B-E792-4911-925C-239884923609}"/>
              </a:ext>
            </a:extLst>
          </p:cNvPr>
          <p:cNvSpPr>
            <a:spLocks noGrp="1"/>
          </p:cNvSpPr>
          <p:nvPr>
            <p:ph sz="half" idx="2"/>
          </p:nvPr>
        </p:nvSpPr>
        <p:spPr>
          <a:xfrm>
            <a:off x="6365044" y="2232328"/>
            <a:ext cx="5598356" cy="3301366"/>
          </a:xfrm>
        </p:spPr>
        <p:txBody>
          <a:bodyPr>
            <a:normAutofit/>
          </a:bodyPr>
          <a:lstStyle/>
          <a:p>
            <a:r>
              <a:rPr lang="it-IT" sz="1800" spc="55" dirty="0">
                <a:effectLst/>
                <a:latin typeface="Bookman Old Style" panose="02050604050505020204" pitchFamily="18" charset="0"/>
                <a:ea typeface="Calibri" panose="020F0502020204030204" pitchFamily="34" charset="0"/>
                <a:cs typeface="Times New Roman" panose="02020603050405020304" pitchFamily="18" charset="0"/>
              </a:rPr>
              <a:t>Dal raffronto si è stabilito di finalizzare la pianificazione e l’attuazione triennale del </a:t>
            </a:r>
            <a:r>
              <a:rPr lang="it-IT" sz="1800" spc="55" dirty="0" err="1">
                <a:effectLst/>
                <a:latin typeface="Bookman Old Style" panose="02050604050505020204" pitchFamily="18" charset="0"/>
                <a:ea typeface="Calibri" panose="020F0502020204030204" pitchFamily="34" charset="0"/>
                <a:cs typeface="Times New Roman" panose="02020603050405020304" pitchFamily="18" charset="0"/>
              </a:rPr>
              <a:t>PdM</a:t>
            </a:r>
            <a:r>
              <a:rPr lang="it-IT" sz="1800" spc="55" dirty="0">
                <a:effectLst/>
                <a:latin typeface="Bookman Old Style" panose="02050604050505020204" pitchFamily="18" charset="0"/>
                <a:ea typeface="Calibri" panose="020F0502020204030204" pitchFamily="34" charset="0"/>
                <a:cs typeface="Times New Roman" panose="02020603050405020304" pitchFamily="18" charset="0"/>
              </a:rPr>
              <a:t> al potenziamento della qualità del processo di insegnamento/apprendimento per incidere su:</a:t>
            </a:r>
          </a:p>
          <a:p>
            <a:r>
              <a:rPr lang="it-IT" sz="1800" dirty="0">
                <a:effectLst/>
                <a:latin typeface="Calibri" panose="020F0502020204030204" pitchFamily="34" charset="0"/>
                <a:ea typeface="Calibri" panose="020F0502020204030204" pitchFamily="34" charset="0"/>
                <a:cs typeface="Times New Roman" panose="02020603050405020304" pitchFamily="18" charset="0"/>
              </a:rPr>
              <a:t>RISULTATI SCOLASTICI;</a:t>
            </a:r>
          </a:p>
          <a:p>
            <a:r>
              <a:rPr lang="it-IT" sz="1800" dirty="0">
                <a:latin typeface="Calibri" panose="020F0502020204030204" pitchFamily="34" charset="0"/>
                <a:ea typeface="Calibri" panose="020F0502020204030204" pitchFamily="34" charset="0"/>
                <a:cs typeface="Times New Roman" panose="02020603050405020304" pitchFamily="18" charset="0"/>
              </a:rPr>
              <a:t>RISULTATI NELLE PROVE STANDARDIZZATE  NAZIONALI;</a:t>
            </a:r>
          </a:p>
          <a:p>
            <a:r>
              <a:rPr lang="it-IT" sz="1800" dirty="0">
                <a:effectLst/>
                <a:latin typeface="Calibri" panose="020F0502020204030204" pitchFamily="34" charset="0"/>
                <a:ea typeface="Calibri" panose="020F0502020204030204" pitchFamily="34" charset="0"/>
                <a:cs typeface="Times New Roman" panose="02020603050405020304" pitchFamily="18" charset="0"/>
              </a:rPr>
              <a:t>COMPETENZE CHIAVE EUROPEE;</a:t>
            </a:r>
          </a:p>
          <a:p>
            <a:r>
              <a:rPr lang="it-IT" sz="1800" dirty="0">
                <a:latin typeface="Calibri" panose="020F0502020204030204" pitchFamily="34" charset="0"/>
                <a:ea typeface="Calibri" panose="020F0502020204030204" pitchFamily="34" charset="0"/>
                <a:cs typeface="Times New Roman" panose="02020603050405020304" pitchFamily="18" charset="0"/>
              </a:rPr>
              <a:t>ESITI A DISTANZA.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dirty="0"/>
          </a:p>
        </p:txBody>
      </p:sp>
      <p:pic>
        <p:nvPicPr>
          <p:cNvPr id="2054" name="Picture 6" descr="PDM – Liceo Regina Elena – Acireale">
            <a:extLst>
              <a:ext uri="{FF2B5EF4-FFF2-40B4-BE49-F238E27FC236}">
                <a16:creationId xmlns:a16="http://schemas.microsoft.com/office/drawing/2014/main" id="{F0855C8D-BB59-4EC6-8FBF-115B063ECA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538942"/>
            <a:ext cx="5133975" cy="2191331"/>
          </a:xfrm>
          <a:prstGeom prst="rect">
            <a:avLst/>
          </a:prstGeom>
          <a:noFill/>
          <a:extLst>
            <a:ext uri="{909E8E84-426E-40DD-AFC4-6F175D3DCCD1}">
              <a14:hiddenFill xmlns:a14="http://schemas.microsoft.com/office/drawing/2010/main">
                <a:solidFill>
                  <a:srgbClr val="FFFFFF"/>
                </a:solidFill>
              </a14:hiddenFill>
            </a:ext>
          </a:extLst>
        </p:spPr>
      </p:pic>
      <p:sp>
        <p:nvSpPr>
          <p:cNvPr id="8" name="Freccia in giù 7">
            <a:extLst>
              <a:ext uri="{FF2B5EF4-FFF2-40B4-BE49-F238E27FC236}">
                <a16:creationId xmlns:a16="http://schemas.microsoft.com/office/drawing/2014/main" id="{C54E3530-1378-4B8B-9826-81083AF8E2B0}"/>
              </a:ext>
            </a:extLst>
          </p:cNvPr>
          <p:cNvSpPr/>
          <p:nvPr/>
        </p:nvSpPr>
        <p:spPr>
          <a:xfrm rot="16200000">
            <a:off x="5230801" y="2716200"/>
            <a:ext cx="957262" cy="13763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ngolare in su 8">
            <a:extLst>
              <a:ext uri="{FF2B5EF4-FFF2-40B4-BE49-F238E27FC236}">
                <a16:creationId xmlns:a16="http://schemas.microsoft.com/office/drawing/2014/main" id="{EEE8A170-5D78-4B4B-9ECD-66FAA9EB089F}"/>
              </a:ext>
            </a:extLst>
          </p:cNvPr>
          <p:cNvSpPr/>
          <p:nvPr/>
        </p:nvSpPr>
        <p:spPr>
          <a:xfrm rot="16200000" flipH="1">
            <a:off x="7024554" y="4036085"/>
            <a:ext cx="1188511" cy="3045619"/>
          </a:xfrm>
          <a:prstGeom prst="bentUpArrow">
            <a:avLst>
              <a:gd name="adj1" fmla="val 25000"/>
              <a:gd name="adj2" fmla="val 25388"/>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56" name="Picture 8" descr="Piano di Miglioramento Triennale (PdM) – ISTITUTO COMPRENSIVO &quot;ALDO MORO&quot;">
            <a:extLst>
              <a:ext uri="{FF2B5EF4-FFF2-40B4-BE49-F238E27FC236}">
                <a16:creationId xmlns:a16="http://schemas.microsoft.com/office/drawing/2014/main" id="{BBE744BF-FA59-45E0-9796-7D53DCC843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190" y="394950"/>
            <a:ext cx="2231196" cy="1792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753809"/>
      </p:ext>
    </p:extLst>
  </p:cSld>
  <p:clrMapOvr>
    <a:masterClrMapping/>
  </p:clrMapOvr>
  <p:transition spd="slow" advTm="24000">
    <p:wipe/>
    <p:sndAc>
      <p:stSnd>
        <p:snd r:embed="rId2" name="click.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FB6BF4-39DB-46DF-8506-003446EE9F41}"/>
              </a:ext>
            </a:extLst>
          </p:cNvPr>
          <p:cNvSpPr>
            <a:spLocks noGrp="1"/>
          </p:cNvSpPr>
          <p:nvPr>
            <p:ph type="title"/>
          </p:nvPr>
        </p:nvSpPr>
        <p:spPr>
          <a:xfrm>
            <a:off x="3635376" y="1342359"/>
            <a:ext cx="6696074" cy="835827"/>
          </a:xfrm>
        </p:spPr>
        <p:txBody>
          <a:bodyPr>
            <a:normAutofit/>
          </a:bodyPr>
          <a:lstStyle/>
          <a:p>
            <a:r>
              <a:rPr lang="it-IT" b="1" cap="none" dirty="0">
                <a:ln w="6600">
                  <a:solidFill>
                    <a:schemeClr val="accent2"/>
                  </a:solidFill>
                  <a:prstDash val="solid"/>
                </a:ln>
                <a:solidFill>
                  <a:srgbClr val="FFFFFF"/>
                </a:solidFill>
                <a:effectLst>
                  <a:outerShdw dist="38100" dir="2700000" algn="tl" rotWithShape="0">
                    <a:schemeClr val="accent2"/>
                  </a:outerShdw>
                </a:effectLst>
              </a:rPr>
              <a:t>DAL RAV AL PDM AL PTOF</a:t>
            </a:r>
          </a:p>
        </p:txBody>
      </p:sp>
      <p:graphicFrame>
        <p:nvGraphicFramePr>
          <p:cNvPr id="3" name="Diagramma 2">
            <a:extLst>
              <a:ext uri="{FF2B5EF4-FFF2-40B4-BE49-F238E27FC236}">
                <a16:creationId xmlns:a16="http://schemas.microsoft.com/office/drawing/2014/main" id="{6A1448A6-E211-4661-82B7-8BF7354A52D2}"/>
              </a:ext>
            </a:extLst>
          </p:cNvPr>
          <p:cNvGraphicFramePr/>
          <p:nvPr>
            <p:extLst>
              <p:ext uri="{D42A27DB-BD31-4B8C-83A1-F6EECF244321}">
                <p14:modId xmlns:p14="http://schemas.microsoft.com/office/powerpoint/2010/main" val="1236091963"/>
              </p:ext>
            </p:extLst>
          </p:nvPr>
        </p:nvGraphicFramePr>
        <p:xfrm>
          <a:off x="612775" y="1598083"/>
          <a:ext cx="4406900" cy="3661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asellaDiTesto 3">
            <a:extLst>
              <a:ext uri="{FF2B5EF4-FFF2-40B4-BE49-F238E27FC236}">
                <a16:creationId xmlns:a16="http://schemas.microsoft.com/office/drawing/2014/main" id="{6EE31294-DF3D-44E0-882C-4857EE077F35}"/>
              </a:ext>
            </a:extLst>
          </p:cNvPr>
          <p:cNvSpPr txBox="1"/>
          <p:nvPr/>
        </p:nvSpPr>
        <p:spPr>
          <a:xfrm>
            <a:off x="5149850" y="2178186"/>
            <a:ext cx="6429375" cy="3970318"/>
          </a:xfrm>
          <a:prstGeom prst="rect">
            <a:avLst/>
          </a:prstGeom>
          <a:noFill/>
        </p:spPr>
        <p:txBody>
          <a:bodyPr wrap="square" rtlCol="0">
            <a:spAutoFit/>
          </a:bodyPr>
          <a:lstStyle/>
          <a:p>
            <a:pPr algn="just"/>
            <a:r>
              <a:rPr lang="it-IT" dirty="0"/>
              <a:t>Il Rapporto di autovalutazione è pertanto da considerarsi il primo step che muove da una forma oggettiva di autoanalisi, lettura e  valutazione del funzionamento complessivo dell’Istituto. Da questa forma di autovalutazione ne deriva la stesura del Piano di Miglioramento che si manifesta come linea strategica di azioni, processi, obiettivi e scelte finalizzati a rendere maggiormente competitiva e dinamica l’offerta formativa. Tale offerta viene poi pubblicizzata attraverso il PTOF, Piano Triennale dell’Offerta Formativa, che esplicita in termini concreti cosa intende promuovere il nostro Istituto per garantire a tutti il successo formativo declinato in competenze e cittadinanza attiva.</a:t>
            </a:r>
          </a:p>
        </p:txBody>
      </p:sp>
      <p:sp>
        <p:nvSpPr>
          <p:cNvPr id="5" name="Titolo 1">
            <a:extLst>
              <a:ext uri="{FF2B5EF4-FFF2-40B4-BE49-F238E27FC236}">
                <a16:creationId xmlns:a16="http://schemas.microsoft.com/office/drawing/2014/main" id="{0824AB10-E69C-417D-8BBB-54D7824CCFFC}"/>
              </a:ext>
            </a:extLst>
          </p:cNvPr>
          <p:cNvSpPr txBox="1">
            <a:spLocks/>
          </p:cNvSpPr>
          <p:nvPr/>
        </p:nvSpPr>
        <p:spPr>
          <a:xfrm>
            <a:off x="628650" y="148694"/>
            <a:ext cx="10582275" cy="685801"/>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it-IT" sz="3200" b="1"/>
              <a:t>PIANO DI MIGLIORAMENTO – ANNUALITÁ 2020 - 2021</a:t>
            </a:r>
            <a:endParaRPr lang="it-IT" sz="3200" b="1" dirty="0"/>
          </a:p>
        </p:txBody>
      </p:sp>
    </p:spTree>
    <p:extLst>
      <p:ext uri="{BB962C8B-B14F-4D97-AF65-F5344CB8AC3E}">
        <p14:creationId xmlns:p14="http://schemas.microsoft.com/office/powerpoint/2010/main" val="1288080218"/>
      </p:ext>
    </p:extLst>
  </p:cSld>
  <p:clrMapOvr>
    <a:masterClrMapping/>
  </p:clrMapOvr>
  <p:transition spd="slow" advTm="24000">
    <p:wipe/>
    <p:sndAc>
      <p:stSnd>
        <p:snd r:embed="rId2" name="click.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BD48CF-A96A-46E1-9E84-53315CB21502}"/>
              </a:ext>
            </a:extLst>
          </p:cNvPr>
          <p:cNvSpPr>
            <a:spLocks noGrp="1"/>
          </p:cNvSpPr>
          <p:nvPr>
            <p:ph type="ctrTitle"/>
          </p:nvPr>
        </p:nvSpPr>
        <p:spPr>
          <a:xfrm>
            <a:off x="628650" y="148694"/>
            <a:ext cx="10582275" cy="685801"/>
          </a:xfrm>
        </p:spPr>
        <p:txBody>
          <a:bodyPr>
            <a:normAutofit/>
          </a:bodyPr>
          <a:lstStyle/>
          <a:p>
            <a:r>
              <a:rPr lang="it-IT" sz="3200" b="1" dirty="0"/>
              <a:t>PIANO DI MIGLIORAMENTO – ANNUALITÁ 2020 - 2021</a:t>
            </a:r>
          </a:p>
        </p:txBody>
      </p:sp>
      <p:graphicFrame>
        <p:nvGraphicFramePr>
          <p:cNvPr id="4" name="Tabella 3">
            <a:extLst>
              <a:ext uri="{FF2B5EF4-FFF2-40B4-BE49-F238E27FC236}">
                <a16:creationId xmlns:a16="http://schemas.microsoft.com/office/drawing/2014/main" id="{4CFF84A8-B829-4D32-96CC-E0D86468DF36}"/>
              </a:ext>
            </a:extLst>
          </p:cNvPr>
          <p:cNvGraphicFramePr>
            <a:graphicFrameLocks noGrp="1"/>
          </p:cNvGraphicFramePr>
          <p:nvPr>
            <p:extLst>
              <p:ext uri="{D42A27DB-BD31-4B8C-83A1-F6EECF244321}">
                <p14:modId xmlns:p14="http://schemas.microsoft.com/office/powerpoint/2010/main" val="1329588549"/>
              </p:ext>
            </p:extLst>
          </p:nvPr>
        </p:nvGraphicFramePr>
        <p:xfrm>
          <a:off x="1711165" y="1030503"/>
          <a:ext cx="9785510" cy="3964677"/>
        </p:xfrm>
        <a:graphic>
          <a:graphicData uri="http://schemas.openxmlformats.org/drawingml/2006/table">
            <a:tbl>
              <a:tblPr firstRow="1" firstCol="1" bandRow="1"/>
              <a:tblGrid>
                <a:gridCol w="2676577">
                  <a:extLst>
                    <a:ext uri="{9D8B030D-6E8A-4147-A177-3AD203B41FA5}">
                      <a16:colId xmlns:a16="http://schemas.microsoft.com/office/drawing/2014/main" val="3681981949"/>
                    </a:ext>
                  </a:extLst>
                </a:gridCol>
                <a:gridCol w="3660686">
                  <a:extLst>
                    <a:ext uri="{9D8B030D-6E8A-4147-A177-3AD203B41FA5}">
                      <a16:colId xmlns:a16="http://schemas.microsoft.com/office/drawing/2014/main" val="358404367"/>
                    </a:ext>
                  </a:extLst>
                </a:gridCol>
                <a:gridCol w="3448247">
                  <a:extLst>
                    <a:ext uri="{9D8B030D-6E8A-4147-A177-3AD203B41FA5}">
                      <a16:colId xmlns:a16="http://schemas.microsoft.com/office/drawing/2014/main" val="4111692767"/>
                    </a:ext>
                  </a:extLst>
                </a:gridCol>
              </a:tblGrid>
              <a:tr h="548789">
                <a:tc>
                  <a:txBody>
                    <a:bodyPr/>
                    <a:lstStyle/>
                    <a:p>
                      <a:pPr algn="ctr">
                        <a:lnSpc>
                          <a:spcPct val="107000"/>
                        </a:lnSpc>
                        <a:spcAft>
                          <a:spcPts val="800"/>
                        </a:spcAft>
                      </a:pPr>
                      <a:r>
                        <a:rPr lang="it-IT" sz="1400" b="1" dirty="0">
                          <a:solidFill>
                            <a:srgbClr val="000000"/>
                          </a:solidFill>
                          <a:effectLst/>
                          <a:latin typeface="+mj-lt"/>
                          <a:ea typeface="Calibri" panose="020F0502020204030204" pitchFamily="34" charset="0"/>
                          <a:cs typeface="Times New Roman" panose="02020603050405020304" pitchFamily="18" charset="0"/>
                        </a:rPr>
                        <a:t>ESITI DEGLI STUDENTI</a:t>
                      </a:r>
                      <a:endParaRPr lang="it-IT" sz="1400" dirty="0">
                        <a:effectLst/>
                        <a:latin typeface="+mj-lt"/>
                        <a:ea typeface="Calibri" panose="020F0502020204030204" pitchFamily="34"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it-IT" sz="1400" b="1" dirty="0">
                          <a:solidFill>
                            <a:srgbClr val="000000"/>
                          </a:solidFill>
                          <a:effectLst/>
                          <a:latin typeface="+mj-lt"/>
                          <a:ea typeface="Calibri" panose="020F0502020204030204" pitchFamily="34" charset="0"/>
                          <a:cs typeface="Times New Roman" panose="02020603050405020304" pitchFamily="18" charset="0"/>
                        </a:rPr>
                        <a:t>PRIORITÀ</a:t>
                      </a:r>
                      <a:endParaRPr lang="it-IT" sz="1400" dirty="0">
                        <a:effectLst/>
                        <a:latin typeface="+mj-lt"/>
                        <a:ea typeface="Calibri" panose="020F0502020204030204" pitchFamily="34"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it-IT" sz="1400" b="1" dirty="0">
                          <a:solidFill>
                            <a:srgbClr val="000000"/>
                          </a:solidFill>
                          <a:effectLst/>
                          <a:latin typeface="+mj-lt"/>
                          <a:ea typeface="Calibri" panose="020F0502020204030204" pitchFamily="34" charset="0"/>
                          <a:cs typeface="Times New Roman" panose="02020603050405020304" pitchFamily="18" charset="0"/>
                        </a:rPr>
                        <a:t>TRAGUARDI</a:t>
                      </a:r>
                      <a:endParaRPr lang="it-IT" sz="1400" dirty="0">
                        <a:effectLst/>
                        <a:latin typeface="+mj-lt"/>
                        <a:ea typeface="Calibri" panose="020F0502020204030204" pitchFamily="34"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460214444"/>
                  </a:ext>
                </a:extLst>
              </a:tr>
              <a:tr h="2403360">
                <a:tc>
                  <a:txBody>
                    <a:bodyPr/>
                    <a:lstStyle/>
                    <a:p>
                      <a:pPr algn="ctr">
                        <a:lnSpc>
                          <a:spcPct val="107000"/>
                        </a:lnSpc>
                        <a:spcAft>
                          <a:spcPts val="800"/>
                        </a:spcAft>
                      </a:pPr>
                      <a:r>
                        <a:rPr lang="it-IT" sz="1400" b="1" dirty="0">
                          <a:effectLst/>
                          <a:latin typeface="+mj-lt"/>
                          <a:ea typeface="Calibri" panose="020F0502020204030204" pitchFamily="34" charset="0"/>
                          <a:cs typeface="Times New Roman" panose="02020603050405020304" pitchFamily="18" charset="0"/>
                        </a:rPr>
                        <a:t>Risultati nelle prove standardizzate nazionali </a:t>
                      </a:r>
                      <a:endParaRPr lang="it-IT" sz="14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it-IT" sz="1400" dirty="0">
                          <a:effectLst/>
                          <a:latin typeface="+mj-lt"/>
                          <a:ea typeface="Calibri" panose="020F0502020204030204" pitchFamily="34" charset="0"/>
                          <a:cs typeface="Times New Roman" panose="02020603050405020304" pitchFamily="18" charset="0"/>
                        </a:rPr>
                        <a:t> 1.</a:t>
                      </a:r>
                    </a:p>
                    <a:p>
                      <a:pPr algn="ctr">
                        <a:lnSpc>
                          <a:spcPct val="107000"/>
                        </a:lnSpc>
                        <a:spcAft>
                          <a:spcPts val="800"/>
                        </a:spcAft>
                      </a:pPr>
                      <a:r>
                        <a:rPr lang="it-IT" sz="1400" dirty="0">
                          <a:effectLst/>
                          <a:latin typeface="+mj-lt"/>
                          <a:ea typeface="Calibri" panose="020F0502020204030204" pitchFamily="34" charset="0"/>
                          <a:cs typeface="Times New Roman" panose="02020603050405020304" pitchFamily="18" charset="0"/>
                        </a:rPr>
                        <a:t>Migliorare gli esiti delle Prove INVALSI in Italiano, Matematica ed Inglese nella Primaria e nella secondaria di I grado</a:t>
                      </a:r>
                    </a:p>
                    <a:p>
                      <a:pPr algn="ctr">
                        <a:lnSpc>
                          <a:spcPct val="107000"/>
                        </a:lnSpc>
                        <a:spcAft>
                          <a:spcPts val="800"/>
                        </a:spcAft>
                      </a:pPr>
                      <a:r>
                        <a:rPr lang="it-IT" sz="1400" dirty="0">
                          <a:effectLst/>
                          <a:latin typeface="+mj-lt"/>
                          <a:ea typeface="Calibri" panose="020F0502020204030204" pitchFamily="34" charset="0"/>
                          <a:cs typeface="Times New Roman" panose="02020603050405020304" pitchFamily="18" charset="0"/>
                        </a:rPr>
                        <a:t>-Ridurre la varianza tra le classi in riferimento agli esiti, in Italiano e in Matematica nella scuola Primaria.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it-IT" sz="1400" dirty="0">
                          <a:effectLst/>
                          <a:latin typeface="+mj-lt"/>
                          <a:ea typeface="Calibri" panose="020F0502020204030204" pitchFamily="34" charset="0"/>
                          <a:cs typeface="Times New Roman" panose="02020603050405020304" pitchFamily="18" charset="0"/>
                        </a:rPr>
                        <a:t>Diminuire da 14 a 7 punti lo scarto di varianza nelle prove di Italiano e da 16 a 8 lo scarto di varianza in Matematica nelle classi della primaria;</a:t>
                      </a:r>
                    </a:p>
                    <a:p>
                      <a:pPr algn="ctr">
                        <a:lnSpc>
                          <a:spcPct val="107000"/>
                        </a:lnSpc>
                        <a:spcAft>
                          <a:spcPts val="800"/>
                        </a:spcAft>
                      </a:pPr>
                      <a:r>
                        <a:rPr lang="it-IT" sz="1400" dirty="0">
                          <a:effectLst/>
                          <a:latin typeface="+mj-lt"/>
                          <a:ea typeface="Calibri" panose="020F0502020204030204" pitchFamily="34" charset="0"/>
                          <a:cs typeface="Times New Roman" panose="02020603050405020304" pitchFamily="18" charset="0"/>
                        </a:rPr>
                        <a:t>diminuire da 13 a 7 punti lo scarto di varianza nelle prove di Italiano; da 17 a 9 punti in Matematica  e da 16 punti a 8 nella prova di </a:t>
                      </a:r>
                      <a:r>
                        <a:rPr lang="it-IT" sz="1400" dirty="0" err="1">
                          <a:effectLst/>
                          <a:latin typeface="+mj-lt"/>
                          <a:ea typeface="Calibri" panose="020F0502020204030204" pitchFamily="34" charset="0"/>
                          <a:cs typeface="Times New Roman" panose="02020603050405020304" pitchFamily="18" charset="0"/>
                        </a:rPr>
                        <a:t>Listening</a:t>
                      </a:r>
                      <a:r>
                        <a:rPr lang="it-IT" sz="1400" dirty="0">
                          <a:effectLst/>
                          <a:latin typeface="+mj-lt"/>
                          <a:ea typeface="Calibri" panose="020F0502020204030204" pitchFamily="34" charset="0"/>
                          <a:cs typeface="Times New Roman" panose="02020603050405020304" pitchFamily="18" charset="0"/>
                        </a:rPr>
                        <a:t> in Inglese nelle classi della secondaria.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6284665"/>
                  </a:ext>
                </a:extLst>
              </a:tr>
              <a:tr h="1012528">
                <a:tc>
                  <a:txBody>
                    <a:bodyPr/>
                    <a:lstStyle/>
                    <a:p>
                      <a:pPr algn="ctr">
                        <a:lnSpc>
                          <a:spcPct val="107000"/>
                        </a:lnSpc>
                        <a:spcAft>
                          <a:spcPts val="800"/>
                        </a:spcAft>
                      </a:pPr>
                      <a:r>
                        <a:rPr lang="it-IT" sz="1400" b="1" dirty="0">
                          <a:effectLst/>
                          <a:latin typeface="+mj-lt"/>
                          <a:ea typeface="Calibri" panose="020F0502020204030204" pitchFamily="34" charset="0"/>
                          <a:cs typeface="Times New Roman" panose="02020603050405020304" pitchFamily="18" charset="0"/>
                        </a:rPr>
                        <a:t>Competenze chiave europee</a:t>
                      </a:r>
                      <a:endParaRPr lang="it-IT" sz="14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it-IT" sz="1400" dirty="0">
                          <a:effectLst/>
                          <a:latin typeface="+mj-lt"/>
                          <a:ea typeface="Calibri" panose="020F0502020204030204" pitchFamily="34" charset="0"/>
                          <a:cs typeface="Times New Roman" panose="02020603050405020304" pitchFamily="18" charset="0"/>
                        </a:rPr>
                        <a:t> 2.</a:t>
                      </a:r>
                    </a:p>
                    <a:p>
                      <a:pPr algn="ctr">
                        <a:lnSpc>
                          <a:spcPct val="107000"/>
                        </a:lnSpc>
                        <a:spcAft>
                          <a:spcPts val="800"/>
                        </a:spcAft>
                      </a:pPr>
                      <a:r>
                        <a:rPr lang="it-IT" sz="1400" dirty="0">
                          <a:effectLst/>
                          <a:latin typeface="+mj-lt"/>
                          <a:ea typeface="Calibri" panose="020F0502020204030204" pitchFamily="34" charset="0"/>
                          <a:cs typeface="Times New Roman" panose="02020603050405020304" pitchFamily="18" charset="0"/>
                        </a:rPr>
                        <a:t>Fare acquisire, consolidare e potenziare comportamenti  improntati ad una cittadinanza consapevole.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it-IT" sz="1400" dirty="0">
                          <a:effectLst/>
                          <a:latin typeface="+mj-lt"/>
                          <a:ea typeface="Calibri" panose="020F0502020204030204" pitchFamily="34" charset="0"/>
                          <a:cs typeface="Times New Roman" panose="02020603050405020304" pitchFamily="18" charset="0"/>
                        </a:rPr>
                        <a:t>Costruire in verticale il curricolo di educazione civica.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0781579"/>
                  </a:ext>
                </a:extLst>
              </a:tr>
            </a:tbl>
          </a:graphicData>
        </a:graphic>
      </p:graphicFrame>
      <p:sp>
        <p:nvSpPr>
          <p:cNvPr id="5" name="CasellaDiTesto 4">
            <a:extLst>
              <a:ext uri="{FF2B5EF4-FFF2-40B4-BE49-F238E27FC236}">
                <a16:creationId xmlns:a16="http://schemas.microsoft.com/office/drawing/2014/main" id="{B282A9A4-733D-4B93-82B9-16FFA32BB326}"/>
              </a:ext>
            </a:extLst>
          </p:cNvPr>
          <p:cNvSpPr txBox="1"/>
          <p:nvPr/>
        </p:nvSpPr>
        <p:spPr>
          <a:xfrm>
            <a:off x="981075" y="914221"/>
            <a:ext cx="539590" cy="5693866"/>
          </a:xfrm>
          <a:prstGeom prst="rect">
            <a:avLst/>
          </a:prstGeom>
          <a:noFill/>
        </p:spPr>
        <p:txBody>
          <a:bodyPr wrap="square" rtlCol="0">
            <a:spAutoFit/>
          </a:bodyPr>
          <a:lstStyle/>
          <a:p>
            <a:pPr algn="ctr"/>
            <a:r>
              <a:rPr lang="it-IT" sz="2600" b="1" i="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askerville Old Face" panose="02020602080505020303" pitchFamily="18" charset="0"/>
              </a:rPr>
              <a:t>DAL </a:t>
            </a:r>
          </a:p>
          <a:p>
            <a:pPr algn="ctr"/>
            <a:r>
              <a:rPr lang="it-IT" sz="2600" b="1" i="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askerville Old Face" panose="02020602080505020303" pitchFamily="18" charset="0"/>
              </a:rPr>
              <a:t> RA</a:t>
            </a:r>
          </a:p>
          <a:p>
            <a:pPr algn="ctr"/>
            <a:r>
              <a:rPr lang="it-IT" sz="2600" b="1" i="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askerville Old Face" panose="02020602080505020303" pitchFamily="18" charset="0"/>
              </a:rPr>
              <a:t>V  </a:t>
            </a:r>
          </a:p>
          <a:p>
            <a:pPr algn="ctr"/>
            <a:r>
              <a:rPr lang="it-IT" sz="2600" b="1" i="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askerville Old Face" panose="02020602080505020303" pitchFamily="18" charset="0"/>
              </a:rPr>
              <a:t> AL </a:t>
            </a:r>
          </a:p>
          <a:p>
            <a:pPr algn="ctr"/>
            <a:r>
              <a:rPr lang="it-IT" sz="2600" b="1" i="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askerville Old Face" panose="02020602080505020303" pitchFamily="18" charset="0"/>
              </a:rPr>
              <a:t>  PDM</a:t>
            </a:r>
          </a:p>
        </p:txBody>
      </p:sp>
      <p:sp>
        <p:nvSpPr>
          <p:cNvPr id="6" name="CasellaDiTesto 5">
            <a:extLst>
              <a:ext uri="{FF2B5EF4-FFF2-40B4-BE49-F238E27FC236}">
                <a16:creationId xmlns:a16="http://schemas.microsoft.com/office/drawing/2014/main" id="{6A8568B8-D50F-4C1E-8ABF-726EED3B294F}"/>
              </a:ext>
            </a:extLst>
          </p:cNvPr>
          <p:cNvSpPr txBox="1"/>
          <p:nvPr/>
        </p:nvSpPr>
        <p:spPr>
          <a:xfrm>
            <a:off x="1638300" y="4995181"/>
            <a:ext cx="9572625" cy="1200329"/>
          </a:xfrm>
          <a:prstGeom prst="rect">
            <a:avLst/>
          </a:prstGeom>
          <a:noFill/>
        </p:spPr>
        <p:txBody>
          <a:bodyPr wrap="square" rtlCol="0">
            <a:spAutoFit/>
          </a:bodyPr>
          <a:lstStyle/>
          <a:p>
            <a:pPr algn="just"/>
            <a:r>
              <a:rPr lang="it-IT" b="1" dirty="0">
                <a:solidFill>
                  <a:srgbClr val="FFFF00"/>
                </a:solidFill>
              </a:rPr>
              <a:t>In tabella sono esplicitate le aree di intervento (ovvero gli esiti degli studenti in termini di risultati nelle prove standardizzate e acquisizione di competenze chiave europee), le </a:t>
            </a:r>
            <a:r>
              <a:rPr lang="it-IT" b="1" dirty="0" err="1">
                <a:solidFill>
                  <a:srgbClr val="FFFF00"/>
                </a:solidFill>
              </a:rPr>
              <a:t>prioritá</a:t>
            </a:r>
            <a:r>
              <a:rPr lang="it-IT" b="1" dirty="0">
                <a:solidFill>
                  <a:srgbClr val="FFFF00"/>
                </a:solidFill>
              </a:rPr>
              <a:t> sulle quali concentrare le azioni da realizzare, i traguardi che indicheranno se l’obiettivo è stato raggiunto e in che misura.</a:t>
            </a:r>
          </a:p>
        </p:txBody>
      </p:sp>
    </p:spTree>
    <p:extLst>
      <p:ext uri="{BB962C8B-B14F-4D97-AF65-F5344CB8AC3E}">
        <p14:creationId xmlns:p14="http://schemas.microsoft.com/office/powerpoint/2010/main" val="2746108597"/>
      </p:ext>
    </p:extLst>
  </p:cSld>
  <p:clrMapOvr>
    <a:masterClrMapping/>
  </p:clrMapOvr>
  <p:transition spd="slow" advTm="24000">
    <p:wipe/>
    <p:sndAc>
      <p:stSnd>
        <p:snd r:embed="rId2" name="click.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F16FC5-268F-47FC-A520-95AB38273D35}"/>
              </a:ext>
            </a:extLst>
          </p:cNvPr>
          <p:cNvSpPr txBox="1">
            <a:spLocks/>
          </p:cNvSpPr>
          <p:nvPr/>
        </p:nvSpPr>
        <p:spPr>
          <a:xfrm>
            <a:off x="628650" y="148694"/>
            <a:ext cx="10582275" cy="685801"/>
          </a:xfrm>
          <a:prstGeom prst="rect">
            <a:avLst/>
          </a:prstGeom>
        </p:spPr>
        <p:txBody>
          <a:bodyP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it-IT" sz="3200" b="1" dirty="0"/>
              <a:t>PIANO DI MIGLIORAMENTO – ANNUALITÁ 2020 - 2021</a:t>
            </a:r>
          </a:p>
        </p:txBody>
      </p:sp>
      <p:sp>
        <p:nvSpPr>
          <p:cNvPr id="3" name="CasellaDiTesto 2">
            <a:extLst>
              <a:ext uri="{FF2B5EF4-FFF2-40B4-BE49-F238E27FC236}">
                <a16:creationId xmlns:a16="http://schemas.microsoft.com/office/drawing/2014/main" id="{8D7791C1-49F3-4AC7-99CF-F3C7BDDAD0A1}"/>
              </a:ext>
            </a:extLst>
          </p:cNvPr>
          <p:cNvSpPr txBox="1"/>
          <p:nvPr/>
        </p:nvSpPr>
        <p:spPr>
          <a:xfrm>
            <a:off x="1009649" y="2137283"/>
            <a:ext cx="9820275" cy="1569660"/>
          </a:xfrm>
          <a:prstGeom prst="rect">
            <a:avLst/>
          </a:prstGeom>
          <a:noFill/>
        </p:spPr>
        <p:txBody>
          <a:bodyPr wrap="square" rtlCol="0">
            <a:spAutoFit/>
          </a:bodyPr>
          <a:lstStyle/>
          <a:p>
            <a:pPr algn="just"/>
            <a:r>
              <a:rPr lang="it-IT" sz="2400" dirty="0">
                <a:latin typeface="Baskerville Old Face" panose="02020602080505020303" pitchFamily="18" charset="0"/>
              </a:rPr>
              <a:t>L’introduzione all’interno del curricolo dell’Educazione Civica come disciplina autonoma e trasversale ha comportato la rivalutazione del tema della Cittadinanza Europea, attiva, responsabile e consapevole come nuovo traguardo da raggiungere e, quindi, come priorità sulla quale intervenire. </a:t>
            </a:r>
          </a:p>
        </p:txBody>
      </p:sp>
      <p:sp>
        <p:nvSpPr>
          <p:cNvPr id="4" name="CasellaDiTesto 3">
            <a:extLst>
              <a:ext uri="{FF2B5EF4-FFF2-40B4-BE49-F238E27FC236}">
                <a16:creationId xmlns:a16="http://schemas.microsoft.com/office/drawing/2014/main" id="{23D4AC4E-160B-451F-8AE5-C69C1B2EECD6}"/>
              </a:ext>
            </a:extLst>
          </p:cNvPr>
          <p:cNvSpPr txBox="1"/>
          <p:nvPr/>
        </p:nvSpPr>
        <p:spPr>
          <a:xfrm>
            <a:off x="4119562" y="3698094"/>
            <a:ext cx="2674145" cy="461665"/>
          </a:xfrm>
          <a:prstGeom prst="rect">
            <a:avLst/>
          </a:prstGeom>
          <a:noFill/>
          <a:effectLst>
            <a:outerShdw blurRad="50800" dist="38100" dir="8100000" algn="tr" rotWithShape="0">
              <a:prstClr val="black">
                <a:alpha val="40000"/>
              </a:prstClr>
            </a:outerShdw>
          </a:effectLst>
          <a:scene3d>
            <a:camera prst="orthographicFront"/>
            <a:lightRig rig="threePt" dir="t"/>
          </a:scene3d>
          <a:sp3d>
            <a:bevelT/>
          </a:sp3d>
        </p:spPr>
        <p:txBody>
          <a:bodyPr wrap="square" rtlCol="0">
            <a:spAutoFit/>
          </a:bodyPr>
          <a:lstStyle/>
          <a:p>
            <a:r>
              <a:rPr lang="it-IT" sz="2400" dirty="0">
                <a:ln w="0"/>
                <a:solidFill>
                  <a:schemeClr val="accent1"/>
                </a:solidFill>
                <a:effectLst>
                  <a:outerShdw blurRad="38100" dist="25400" dir="5400000" algn="ctr" rotWithShape="0">
                    <a:srgbClr val="6E747A">
                      <a:alpha val="43000"/>
                    </a:srgbClr>
                  </a:outerShdw>
                  <a:reflection blurRad="6350" stA="60000" endA="900" endPos="60000" dist="29997" dir="5400000" sy="-100000" algn="bl" rotWithShape="0"/>
                </a:effectLst>
              </a:rPr>
              <a:t>NUCLEI TEMATICI </a:t>
            </a:r>
          </a:p>
        </p:txBody>
      </p:sp>
      <p:sp>
        <p:nvSpPr>
          <p:cNvPr id="5" name="Freccia tridirezionale 4">
            <a:extLst>
              <a:ext uri="{FF2B5EF4-FFF2-40B4-BE49-F238E27FC236}">
                <a16:creationId xmlns:a16="http://schemas.microsoft.com/office/drawing/2014/main" id="{E9A41168-37C3-4F8B-985D-7C9E549A331C}"/>
              </a:ext>
            </a:extLst>
          </p:cNvPr>
          <p:cNvSpPr/>
          <p:nvPr/>
        </p:nvSpPr>
        <p:spPr>
          <a:xfrm rot="10800000">
            <a:off x="3209927" y="4081698"/>
            <a:ext cx="4791075" cy="1571625"/>
          </a:xfrm>
          <a:prstGeom prst="leftRightUp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4AF2D414-5C88-436C-B064-C270A9BA7C34}"/>
              </a:ext>
            </a:extLst>
          </p:cNvPr>
          <p:cNvSpPr txBox="1"/>
          <p:nvPr/>
        </p:nvSpPr>
        <p:spPr>
          <a:xfrm>
            <a:off x="628650" y="4233385"/>
            <a:ext cx="2428876" cy="461665"/>
          </a:xfrm>
          <a:prstGeom prst="rect">
            <a:avLst/>
          </a:prstGeom>
          <a:noFill/>
        </p:spPr>
        <p:txBody>
          <a:bodyPr wrap="square" rtlCol="0">
            <a:spAutoFit/>
          </a:bodyPr>
          <a:lstStyle/>
          <a:p>
            <a:r>
              <a:rPr lang="it-IT" sz="2400" b="1" dirty="0">
                <a:solidFill>
                  <a:schemeClr val="accent3"/>
                </a:solidFill>
              </a:rPr>
              <a:t>COSTITUZIONE</a:t>
            </a:r>
          </a:p>
        </p:txBody>
      </p:sp>
      <p:sp>
        <p:nvSpPr>
          <p:cNvPr id="8" name="CasellaDiTesto 7">
            <a:extLst>
              <a:ext uri="{FF2B5EF4-FFF2-40B4-BE49-F238E27FC236}">
                <a16:creationId xmlns:a16="http://schemas.microsoft.com/office/drawing/2014/main" id="{C0FF410C-5D91-418B-9F81-D9973011848B}"/>
              </a:ext>
            </a:extLst>
          </p:cNvPr>
          <p:cNvSpPr txBox="1"/>
          <p:nvPr/>
        </p:nvSpPr>
        <p:spPr>
          <a:xfrm>
            <a:off x="4039790" y="5665587"/>
            <a:ext cx="3609976" cy="461665"/>
          </a:xfrm>
          <a:prstGeom prst="rect">
            <a:avLst/>
          </a:prstGeom>
          <a:noFill/>
        </p:spPr>
        <p:txBody>
          <a:bodyPr wrap="square" rtlCol="0">
            <a:spAutoFit/>
          </a:bodyPr>
          <a:lstStyle/>
          <a:p>
            <a:r>
              <a:rPr lang="it-IT" sz="2400" b="1" dirty="0">
                <a:solidFill>
                  <a:srgbClr val="FF6600"/>
                </a:solidFill>
              </a:rPr>
              <a:t>SVILUPPO SOSTENIBILE</a:t>
            </a:r>
          </a:p>
        </p:txBody>
      </p:sp>
      <p:sp>
        <p:nvSpPr>
          <p:cNvPr id="9" name="CasellaDiTesto 8">
            <a:extLst>
              <a:ext uri="{FF2B5EF4-FFF2-40B4-BE49-F238E27FC236}">
                <a16:creationId xmlns:a16="http://schemas.microsoft.com/office/drawing/2014/main" id="{61260B45-43D9-4BDE-98EF-DDE0AE10A788}"/>
              </a:ext>
            </a:extLst>
          </p:cNvPr>
          <p:cNvSpPr txBox="1"/>
          <p:nvPr/>
        </p:nvSpPr>
        <p:spPr>
          <a:xfrm>
            <a:off x="8001002" y="4233386"/>
            <a:ext cx="3914774" cy="461665"/>
          </a:xfrm>
          <a:prstGeom prst="rect">
            <a:avLst/>
          </a:prstGeom>
          <a:noFill/>
        </p:spPr>
        <p:txBody>
          <a:bodyPr wrap="square" rtlCol="0">
            <a:spAutoFit/>
          </a:bodyPr>
          <a:lstStyle/>
          <a:p>
            <a:r>
              <a:rPr lang="it-IT" sz="2400" b="1" dirty="0">
                <a:solidFill>
                  <a:schemeClr val="accent6">
                    <a:lumMod val="60000"/>
                    <a:lumOff val="40000"/>
                  </a:schemeClr>
                </a:solidFill>
              </a:rPr>
              <a:t>CITTADINANZA DIGITALE</a:t>
            </a:r>
          </a:p>
        </p:txBody>
      </p:sp>
      <p:grpSp>
        <p:nvGrpSpPr>
          <p:cNvPr id="13" name="Gruppo 12">
            <a:extLst>
              <a:ext uri="{FF2B5EF4-FFF2-40B4-BE49-F238E27FC236}">
                <a16:creationId xmlns:a16="http://schemas.microsoft.com/office/drawing/2014/main" id="{90F09E99-7E3E-40E7-A062-5640EC4F9DE2}"/>
              </a:ext>
            </a:extLst>
          </p:cNvPr>
          <p:cNvGrpSpPr/>
          <p:nvPr/>
        </p:nvGrpSpPr>
        <p:grpSpPr>
          <a:xfrm>
            <a:off x="3386137" y="694188"/>
            <a:ext cx="5565620" cy="1333500"/>
            <a:chOff x="4119562" y="707844"/>
            <a:chExt cx="5565620" cy="1333500"/>
          </a:xfrm>
        </p:grpSpPr>
        <p:sp>
          <p:nvSpPr>
            <p:cNvPr id="10" name="CasellaDiTesto 9">
              <a:extLst>
                <a:ext uri="{FF2B5EF4-FFF2-40B4-BE49-F238E27FC236}">
                  <a16:creationId xmlns:a16="http://schemas.microsoft.com/office/drawing/2014/main" id="{0964BDE7-2A87-42BF-BF7B-D344A7530DAB}"/>
                </a:ext>
              </a:extLst>
            </p:cNvPr>
            <p:cNvSpPr txBox="1"/>
            <p:nvPr/>
          </p:nvSpPr>
          <p:spPr>
            <a:xfrm>
              <a:off x="4119562" y="961580"/>
              <a:ext cx="4362450" cy="523220"/>
            </a:xfrm>
            <a:prstGeom prst="rect">
              <a:avLst/>
            </a:prstGeom>
            <a:noFill/>
          </p:spPr>
          <p:txBody>
            <a:bodyPr wrap="square" rtlCol="0">
              <a:spAutoFit/>
            </a:bodyPr>
            <a:lstStyle/>
            <a:p>
              <a:r>
                <a:rPr lang="it-IT" sz="2800" b="1" dirty="0">
                  <a:ln w="0"/>
                  <a:solidFill>
                    <a:schemeClr val="accent1"/>
                  </a:solidFill>
                  <a:effectLst>
                    <a:outerShdw blurRad="38100" dist="25400" dir="5400000" algn="ctr" rotWithShape="0">
                      <a:srgbClr val="6E747A">
                        <a:alpha val="43000"/>
                      </a:srgbClr>
                    </a:outerShdw>
                  </a:effectLst>
                </a:rPr>
                <a:t>IL PERCHÉ DELLE SCELTE </a:t>
              </a:r>
            </a:p>
          </p:txBody>
        </p:sp>
        <p:pic>
          <p:nvPicPr>
            <p:cNvPr id="12" name="Immagine 11">
              <a:extLst>
                <a:ext uri="{FF2B5EF4-FFF2-40B4-BE49-F238E27FC236}">
                  <a16:creationId xmlns:a16="http://schemas.microsoft.com/office/drawing/2014/main" id="{572ADD43-04E4-4E84-9508-024D346692CE}"/>
                </a:ext>
              </a:extLst>
            </p:cNvPr>
            <p:cNvPicPr>
              <a:picLocks noChangeAspect="1"/>
            </p:cNvPicPr>
            <p:nvPr/>
          </p:nvPicPr>
          <p:blipFill>
            <a:blip r:embed="rId3"/>
            <a:stretch>
              <a:fillRect/>
            </a:stretch>
          </p:blipFill>
          <p:spPr>
            <a:xfrm rot="1005572">
              <a:off x="8351682" y="707844"/>
              <a:ext cx="1333500" cy="1333500"/>
            </a:xfrm>
            <a:prstGeom prst="rect">
              <a:avLst/>
            </a:prstGeom>
          </p:spPr>
        </p:pic>
      </p:grpSp>
      <p:pic>
        <p:nvPicPr>
          <p:cNvPr id="6" name="Immagine 5">
            <a:extLst>
              <a:ext uri="{FF2B5EF4-FFF2-40B4-BE49-F238E27FC236}">
                <a16:creationId xmlns:a16="http://schemas.microsoft.com/office/drawing/2014/main" id="{4AFDE359-5DE4-4630-A831-46FBEB6CD260}"/>
              </a:ext>
            </a:extLst>
          </p:cNvPr>
          <p:cNvPicPr>
            <a:picLocks noChangeAspect="1"/>
          </p:cNvPicPr>
          <p:nvPr/>
        </p:nvPicPr>
        <p:blipFill>
          <a:blip r:embed="rId4"/>
          <a:stretch>
            <a:fillRect/>
          </a:stretch>
        </p:blipFill>
        <p:spPr>
          <a:xfrm>
            <a:off x="741164" y="4726625"/>
            <a:ext cx="2203848" cy="1594451"/>
          </a:xfrm>
          <a:prstGeom prst="rect">
            <a:avLst/>
          </a:prstGeom>
        </p:spPr>
      </p:pic>
      <p:pic>
        <p:nvPicPr>
          <p:cNvPr id="14" name="Immagine 13">
            <a:extLst>
              <a:ext uri="{FF2B5EF4-FFF2-40B4-BE49-F238E27FC236}">
                <a16:creationId xmlns:a16="http://schemas.microsoft.com/office/drawing/2014/main" id="{4725A8C8-4D82-40E9-9B9A-2B3FE47F1110}"/>
              </a:ext>
            </a:extLst>
          </p:cNvPr>
          <p:cNvPicPr>
            <a:picLocks noChangeAspect="1"/>
          </p:cNvPicPr>
          <p:nvPr/>
        </p:nvPicPr>
        <p:blipFill>
          <a:blip r:embed="rId5"/>
          <a:stretch>
            <a:fillRect/>
          </a:stretch>
        </p:blipFill>
        <p:spPr>
          <a:xfrm>
            <a:off x="8172428" y="4846739"/>
            <a:ext cx="1886537" cy="1812394"/>
          </a:xfrm>
          <a:prstGeom prst="rect">
            <a:avLst/>
          </a:prstGeom>
        </p:spPr>
      </p:pic>
    </p:spTree>
    <p:extLst>
      <p:ext uri="{BB962C8B-B14F-4D97-AF65-F5344CB8AC3E}">
        <p14:creationId xmlns:p14="http://schemas.microsoft.com/office/powerpoint/2010/main" val="3086554469"/>
      </p:ext>
    </p:extLst>
  </p:cSld>
  <p:clrMapOvr>
    <a:masterClrMapping/>
  </p:clrMapOvr>
  <p:transition spd="slow" advTm="24000">
    <p:wipe/>
    <p:sndAc>
      <p:stSnd>
        <p:snd r:embed="rId2" name="click.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82C85E7E-CBE7-4866-AB57-35DCE5297108}"/>
              </a:ext>
            </a:extLst>
          </p:cNvPr>
          <p:cNvPicPr>
            <a:picLocks noChangeAspect="1"/>
          </p:cNvPicPr>
          <p:nvPr/>
        </p:nvPicPr>
        <p:blipFill rotWithShape="1">
          <a:blip r:embed="rId3"/>
          <a:srcRect l="4876" t="7479" r="3771" b="8333"/>
          <a:stretch/>
        </p:blipFill>
        <p:spPr>
          <a:xfrm>
            <a:off x="8839169" y="1481981"/>
            <a:ext cx="3171825" cy="1778914"/>
          </a:xfrm>
          <a:prstGeom prst="rect">
            <a:avLst/>
          </a:prstGeom>
          <a:scene3d>
            <a:camera prst="orthographicFront"/>
            <a:lightRig rig="threePt" dir="t"/>
          </a:scene3d>
          <a:sp3d>
            <a:bevelT/>
          </a:sp3d>
        </p:spPr>
      </p:pic>
      <p:sp>
        <p:nvSpPr>
          <p:cNvPr id="2" name="Titolo 1">
            <a:extLst>
              <a:ext uri="{FF2B5EF4-FFF2-40B4-BE49-F238E27FC236}">
                <a16:creationId xmlns:a16="http://schemas.microsoft.com/office/drawing/2014/main" id="{00F799AD-323A-477C-B666-84E91C9A2DA7}"/>
              </a:ext>
            </a:extLst>
          </p:cNvPr>
          <p:cNvSpPr txBox="1">
            <a:spLocks/>
          </p:cNvSpPr>
          <p:nvPr/>
        </p:nvSpPr>
        <p:spPr>
          <a:xfrm>
            <a:off x="628650" y="148694"/>
            <a:ext cx="10582275" cy="685801"/>
          </a:xfrm>
          <a:prstGeom prst="rect">
            <a:avLst/>
          </a:prstGeom>
        </p:spPr>
        <p:txBody>
          <a:bodyP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it-IT" sz="3200" b="1" dirty="0"/>
              <a:t>PIANO DI MIGLIORAMENTO – ANNUALITÁ 2020 - 2021</a:t>
            </a:r>
          </a:p>
        </p:txBody>
      </p:sp>
      <p:sp>
        <p:nvSpPr>
          <p:cNvPr id="4" name="CasellaDiTesto 3">
            <a:extLst>
              <a:ext uri="{FF2B5EF4-FFF2-40B4-BE49-F238E27FC236}">
                <a16:creationId xmlns:a16="http://schemas.microsoft.com/office/drawing/2014/main" id="{867437AC-8C58-44D3-BBBA-B4D396B40E0E}"/>
              </a:ext>
            </a:extLst>
          </p:cNvPr>
          <p:cNvSpPr txBox="1"/>
          <p:nvPr/>
        </p:nvSpPr>
        <p:spPr>
          <a:xfrm>
            <a:off x="2043080" y="2349648"/>
            <a:ext cx="7105651" cy="4154984"/>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it-IT" sz="2400" dirty="0">
                <a:latin typeface="Baskerville Old Face" panose="02020602080505020303" pitchFamily="18" charset="0"/>
              </a:rPr>
              <a:t>L’emergenza sanitaria ha posto l’esigenza di avviare percorsi alternativi alla didattica in presenza, affinché il diritto allo studio ed il successo formativo non venissero preclusi. Dopo l’esperienza della DAD, pertanto, risulta necessario confrontarsi su quanto svolto e con quali risultati: le prove INVALSI rappresentano, in senso lato, una sintesi di forze messe in campo, un insieme di azioni, che vanno dall’organico aggiuntivo </a:t>
            </a:r>
            <a:r>
              <a:rPr lang="it-IT" sz="2400" dirty="0" err="1">
                <a:latin typeface="Baskerville Old Face" panose="02020602080505020303" pitchFamily="18" charset="0"/>
              </a:rPr>
              <a:t>Covid</a:t>
            </a:r>
            <a:r>
              <a:rPr lang="it-IT" sz="2400" dirty="0">
                <a:latin typeface="Baskerville Old Face" panose="02020602080505020303" pitchFamily="18" charset="0"/>
              </a:rPr>
              <a:t> a quello di Potenziamento, alla Didattica Digitale Integrata, che giocano un ruolo decisivo nel definire percorsi didattico – educativi sempre e comunque completi e funzionali.</a:t>
            </a:r>
          </a:p>
        </p:txBody>
      </p:sp>
      <p:pic>
        <p:nvPicPr>
          <p:cNvPr id="5" name="Immagine 4">
            <a:extLst>
              <a:ext uri="{FF2B5EF4-FFF2-40B4-BE49-F238E27FC236}">
                <a16:creationId xmlns:a16="http://schemas.microsoft.com/office/drawing/2014/main" id="{E0D704A3-5438-4032-B5CE-64C13B685049}"/>
              </a:ext>
            </a:extLst>
          </p:cNvPr>
          <p:cNvPicPr>
            <a:picLocks noChangeAspect="1"/>
          </p:cNvPicPr>
          <p:nvPr/>
        </p:nvPicPr>
        <p:blipFill>
          <a:blip r:embed="rId4"/>
          <a:stretch>
            <a:fillRect/>
          </a:stretch>
        </p:blipFill>
        <p:spPr>
          <a:xfrm>
            <a:off x="2709798" y="636613"/>
            <a:ext cx="5948427" cy="1690736"/>
          </a:xfrm>
          <a:prstGeom prst="rect">
            <a:avLst/>
          </a:prstGeom>
        </p:spPr>
      </p:pic>
      <p:pic>
        <p:nvPicPr>
          <p:cNvPr id="7" name="Immagine 6">
            <a:extLst>
              <a:ext uri="{FF2B5EF4-FFF2-40B4-BE49-F238E27FC236}">
                <a16:creationId xmlns:a16="http://schemas.microsoft.com/office/drawing/2014/main" id="{BCC27855-10D5-43DE-BA39-DA4027ACE2F8}"/>
              </a:ext>
            </a:extLst>
          </p:cNvPr>
          <p:cNvPicPr>
            <a:picLocks noChangeAspect="1"/>
          </p:cNvPicPr>
          <p:nvPr/>
        </p:nvPicPr>
        <p:blipFill>
          <a:blip r:embed="rId5"/>
          <a:stretch>
            <a:fillRect/>
          </a:stretch>
        </p:blipFill>
        <p:spPr>
          <a:xfrm>
            <a:off x="166623" y="3867149"/>
            <a:ext cx="1859522" cy="2402503"/>
          </a:xfrm>
          <a:prstGeom prst="rect">
            <a:avLst/>
          </a:prstGeom>
          <a:scene3d>
            <a:camera prst="orthographicFront"/>
            <a:lightRig rig="threePt" dir="t"/>
          </a:scene3d>
          <a:sp3d>
            <a:bevelT/>
          </a:sp3d>
        </p:spPr>
      </p:pic>
    </p:spTree>
    <p:extLst>
      <p:ext uri="{BB962C8B-B14F-4D97-AF65-F5344CB8AC3E}">
        <p14:creationId xmlns:p14="http://schemas.microsoft.com/office/powerpoint/2010/main" val="3415173204"/>
      </p:ext>
    </p:extLst>
  </p:cSld>
  <p:clrMapOvr>
    <a:masterClrMapping/>
  </p:clrMapOvr>
  <p:transition spd="slow" advTm="24000">
    <p:wipe/>
    <p:sndAc>
      <p:stSnd>
        <p:snd r:embed="rId2" name="click.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CDF3AE6B-7BA9-4FAC-9590-DEABAA8F1CF7}"/>
              </a:ext>
            </a:extLst>
          </p:cNvPr>
          <p:cNvSpPr txBox="1">
            <a:spLocks/>
          </p:cNvSpPr>
          <p:nvPr/>
        </p:nvSpPr>
        <p:spPr>
          <a:xfrm>
            <a:off x="628650" y="148694"/>
            <a:ext cx="10582275" cy="685801"/>
          </a:xfrm>
          <a:prstGeom prst="rect">
            <a:avLst/>
          </a:prstGeom>
        </p:spPr>
        <p:txBody>
          <a:bodyP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it-IT" sz="3200" b="1" dirty="0"/>
              <a:t>PIANO DI MIGLIORAMENTO – ANNUALITÁ 2020 - 2021</a:t>
            </a:r>
          </a:p>
        </p:txBody>
      </p:sp>
      <p:sp>
        <p:nvSpPr>
          <p:cNvPr id="5" name="CasellaDiTesto 4">
            <a:extLst>
              <a:ext uri="{FF2B5EF4-FFF2-40B4-BE49-F238E27FC236}">
                <a16:creationId xmlns:a16="http://schemas.microsoft.com/office/drawing/2014/main" id="{0C0904C9-7F9C-4239-84A0-A52508904D10}"/>
              </a:ext>
            </a:extLst>
          </p:cNvPr>
          <p:cNvSpPr txBox="1"/>
          <p:nvPr/>
        </p:nvSpPr>
        <p:spPr>
          <a:xfrm>
            <a:off x="1228726" y="1054505"/>
            <a:ext cx="3638550" cy="523220"/>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sz="2800" dirty="0">
                <a:ln w="0"/>
                <a:solidFill>
                  <a:schemeClr val="accent1">
                    <a:lumMod val="50000"/>
                  </a:schemeClr>
                </a:solidFill>
                <a:effectLst>
                  <a:outerShdw blurRad="38100" dist="25400" dir="5400000" algn="ctr" rotWithShape="0">
                    <a:srgbClr val="6E747A">
                      <a:alpha val="43000"/>
                    </a:srgbClr>
                  </a:outerShdw>
                </a:effectLst>
                <a:latin typeface="Baskerville Old Face" panose="02020602080505020303" pitchFamily="18" charset="0"/>
              </a:rPr>
              <a:t>Obiettivo di processo 1</a:t>
            </a:r>
            <a:endParaRPr lang="it-IT" sz="2800" dirty="0">
              <a:solidFill>
                <a:schemeClr val="accent1">
                  <a:lumMod val="50000"/>
                </a:schemeClr>
              </a:solidFill>
              <a:latin typeface="Baskerville Old Face" panose="02020602080505020303" pitchFamily="18" charset="0"/>
            </a:endParaRPr>
          </a:p>
        </p:txBody>
      </p:sp>
      <p:graphicFrame>
        <p:nvGraphicFramePr>
          <p:cNvPr id="8" name="Diagramma 7">
            <a:extLst>
              <a:ext uri="{FF2B5EF4-FFF2-40B4-BE49-F238E27FC236}">
                <a16:creationId xmlns:a16="http://schemas.microsoft.com/office/drawing/2014/main" id="{47C04B87-6CB9-42AB-B138-DC586ECEFE11}"/>
              </a:ext>
            </a:extLst>
          </p:cNvPr>
          <p:cNvGraphicFramePr/>
          <p:nvPr>
            <p:extLst>
              <p:ext uri="{D42A27DB-BD31-4B8C-83A1-F6EECF244321}">
                <p14:modId xmlns:p14="http://schemas.microsoft.com/office/powerpoint/2010/main" val="1412429139"/>
              </p:ext>
            </p:extLst>
          </p:nvPr>
        </p:nvGraphicFramePr>
        <p:xfrm>
          <a:off x="351233" y="2493447"/>
          <a:ext cx="11489531"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asellaDiTesto 5">
            <a:extLst>
              <a:ext uri="{FF2B5EF4-FFF2-40B4-BE49-F238E27FC236}">
                <a16:creationId xmlns:a16="http://schemas.microsoft.com/office/drawing/2014/main" id="{51495160-4A7F-4EAC-B3A4-F8CFD0B1EBC2}"/>
              </a:ext>
            </a:extLst>
          </p:cNvPr>
          <p:cNvSpPr txBox="1"/>
          <p:nvPr/>
        </p:nvSpPr>
        <p:spPr>
          <a:xfrm>
            <a:off x="6095999" y="834495"/>
            <a:ext cx="5626893" cy="830997"/>
          </a:xfrm>
          <a:prstGeom prst="rect">
            <a:avLst/>
          </a:prstGeom>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wrap="square" rtlCol="0">
            <a:spAutoFit/>
          </a:bodyPr>
          <a:lstStyle/>
          <a:p>
            <a:r>
              <a:rPr lang="it-IT" sz="2400" dirty="0">
                <a:ln w="0"/>
                <a:solidFill>
                  <a:schemeClr val="accent1">
                    <a:lumMod val="50000"/>
                  </a:schemeClr>
                </a:solidFill>
                <a:effectLst>
                  <a:outerShdw blurRad="38100" dist="25400" dir="5400000" algn="ctr" rotWithShape="0">
                    <a:srgbClr val="6E747A">
                      <a:alpha val="43000"/>
                    </a:srgbClr>
                  </a:outerShdw>
                </a:effectLst>
                <a:latin typeface="Baskerville Old Face" panose="02020602080505020303" pitchFamily="18" charset="0"/>
              </a:rPr>
              <a:t>Area di processo: Curricolo, progettazione, valutazione</a:t>
            </a:r>
            <a:endParaRPr lang="it-IT" sz="2400" dirty="0">
              <a:solidFill>
                <a:schemeClr val="accent1">
                  <a:lumMod val="50000"/>
                </a:schemeClr>
              </a:solidFill>
              <a:latin typeface="Baskerville Old Face" panose="02020602080505020303" pitchFamily="18" charset="0"/>
            </a:endParaRPr>
          </a:p>
        </p:txBody>
      </p:sp>
      <p:sp>
        <p:nvSpPr>
          <p:cNvPr id="2" name="Freccia in giù 1">
            <a:extLst>
              <a:ext uri="{FF2B5EF4-FFF2-40B4-BE49-F238E27FC236}">
                <a16:creationId xmlns:a16="http://schemas.microsoft.com/office/drawing/2014/main" id="{0043F6B0-C46E-4EDE-8B10-8E40541E0F5B}"/>
              </a:ext>
            </a:extLst>
          </p:cNvPr>
          <p:cNvSpPr/>
          <p:nvPr/>
        </p:nvSpPr>
        <p:spPr>
          <a:xfrm rot="16200000">
            <a:off x="5232797" y="991633"/>
            <a:ext cx="497681" cy="619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4" name="Gruppo 13">
            <a:extLst>
              <a:ext uri="{FF2B5EF4-FFF2-40B4-BE49-F238E27FC236}">
                <a16:creationId xmlns:a16="http://schemas.microsoft.com/office/drawing/2014/main" id="{87394D8B-2830-482F-B85E-9D71066B7EB9}"/>
              </a:ext>
            </a:extLst>
          </p:cNvPr>
          <p:cNvGrpSpPr/>
          <p:nvPr/>
        </p:nvGrpSpPr>
        <p:grpSpPr>
          <a:xfrm>
            <a:off x="1809749" y="1777906"/>
            <a:ext cx="5293767" cy="1187156"/>
            <a:chOff x="1571624" y="1771510"/>
            <a:chExt cx="5293767" cy="1187156"/>
          </a:xfrm>
        </p:grpSpPr>
        <p:grpSp>
          <p:nvGrpSpPr>
            <p:cNvPr id="11" name="Gruppo 10">
              <a:extLst>
                <a:ext uri="{FF2B5EF4-FFF2-40B4-BE49-F238E27FC236}">
                  <a16:creationId xmlns:a16="http://schemas.microsoft.com/office/drawing/2014/main" id="{2D2CD05D-69B3-4A59-ACF3-D6A796FCDD6B}"/>
                </a:ext>
              </a:extLst>
            </p:cNvPr>
            <p:cNvGrpSpPr/>
            <p:nvPr/>
          </p:nvGrpSpPr>
          <p:grpSpPr>
            <a:xfrm>
              <a:off x="1571624" y="1771510"/>
              <a:ext cx="5210175" cy="1009000"/>
              <a:chOff x="1571625" y="1771510"/>
              <a:chExt cx="5105400" cy="1064838"/>
            </a:xfrm>
          </p:grpSpPr>
          <p:sp>
            <p:nvSpPr>
              <p:cNvPr id="9" name="Freccia angolare in su 8">
                <a:extLst>
                  <a:ext uri="{FF2B5EF4-FFF2-40B4-BE49-F238E27FC236}">
                    <a16:creationId xmlns:a16="http://schemas.microsoft.com/office/drawing/2014/main" id="{328E50FC-E283-41B8-B821-99C0837312D8}"/>
                  </a:ext>
                </a:extLst>
              </p:cNvPr>
              <p:cNvSpPr/>
              <p:nvPr/>
            </p:nvSpPr>
            <p:spPr>
              <a:xfrm flipH="1" flipV="1">
                <a:off x="1571625" y="2150547"/>
                <a:ext cx="5105400" cy="68580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C330B266-735E-4F03-AD1F-5B073BA9751C}"/>
                  </a:ext>
                </a:extLst>
              </p:cNvPr>
              <p:cNvSpPr/>
              <p:nvPr/>
            </p:nvSpPr>
            <p:spPr>
              <a:xfrm>
                <a:off x="6515100" y="1771510"/>
                <a:ext cx="161925" cy="3620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2" name="Freccia in giù 11">
              <a:extLst>
                <a:ext uri="{FF2B5EF4-FFF2-40B4-BE49-F238E27FC236}">
                  <a16:creationId xmlns:a16="http://schemas.microsoft.com/office/drawing/2014/main" id="{326B280A-5D31-4DDE-9079-E47A2AC794FB}"/>
                </a:ext>
              </a:extLst>
            </p:cNvPr>
            <p:cNvSpPr/>
            <p:nvPr/>
          </p:nvSpPr>
          <p:spPr>
            <a:xfrm>
              <a:off x="4075509" y="2339541"/>
              <a:ext cx="497681" cy="619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in giù 12">
              <a:extLst>
                <a:ext uri="{FF2B5EF4-FFF2-40B4-BE49-F238E27FC236}">
                  <a16:creationId xmlns:a16="http://schemas.microsoft.com/office/drawing/2014/main" id="{C94C8110-95F2-4AD7-B306-5EECF62B6851}"/>
                </a:ext>
              </a:extLst>
            </p:cNvPr>
            <p:cNvSpPr/>
            <p:nvPr/>
          </p:nvSpPr>
          <p:spPr>
            <a:xfrm>
              <a:off x="6367710" y="2315291"/>
              <a:ext cx="497681" cy="619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15" name="Immagine 14">
            <a:extLst>
              <a:ext uri="{FF2B5EF4-FFF2-40B4-BE49-F238E27FC236}">
                <a16:creationId xmlns:a16="http://schemas.microsoft.com/office/drawing/2014/main" id="{EBC25735-D2C8-421A-BA78-881E7DE0298A}"/>
              </a:ext>
            </a:extLst>
          </p:cNvPr>
          <p:cNvPicPr>
            <a:picLocks noChangeAspect="1"/>
          </p:cNvPicPr>
          <p:nvPr/>
        </p:nvPicPr>
        <p:blipFill rotWithShape="1">
          <a:blip r:embed="rId8"/>
          <a:srcRect l="12187" t="3281" r="8829" b="7439"/>
          <a:stretch/>
        </p:blipFill>
        <p:spPr>
          <a:xfrm>
            <a:off x="145061" y="1633964"/>
            <a:ext cx="1723526" cy="974089"/>
          </a:xfrm>
          <a:prstGeom prst="rect">
            <a:avLst/>
          </a:prstGeom>
          <a:scene3d>
            <a:camera prst="orthographicFront"/>
            <a:lightRig rig="threePt" dir="t"/>
          </a:scene3d>
          <a:sp3d>
            <a:bevelT/>
          </a:sp3d>
        </p:spPr>
      </p:pic>
      <p:pic>
        <p:nvPicPr>
          <p:cNvPr id="16" name="Immagine 15">
            <a:extLst>
              <a:ext uri="{FF2B5EF4-FFF2-40B4-BE49-F238E27FC236}">
                <a16:creationId xmlns:a16="http://schemas.microsoft.com/office/drawing/2014/main" id="{7F2C9ED8-E286-477B-8862-B92B27A59CF6}"/>
              </a:ext>
            </a:extLst>
          </p:cNvPr>
          <p:cNvPicPr>
            <a:picLocks noChangeAspect="1"/>
          </p:cNvPicPr>
          <p:nvPr/>
        </p:nvPicPr>
        <p:blipFill>
          <a:blip r:embed="rId9"/>
          <a:stretch>
            <a:fillRect/>
          </a:stretch>
        </p:blipFill>
        <p:spPr>
          <a:xfrm>
            <a:off x="7288256" y="1283344"/>
            <a:ext cx="2859272" cy="1420491"/>
          </a:xfrm>
          <a:prstGeom prst="rect">
            <a:avLst/>
          </a:prstGeom>
        </p:spPr>
      </p:pic>
    </p:spTree>
    <p:extLst>
      <p:ext uri="{BB962C8B-B14F-4D97-AF65-F5344CB8AC3E}">
        <p14:creationId xmlns:p14="http://schemas.microsoft.com/office/powerpoint/2010/main" val="2528334698"/>
      </p:ext>
    </p:extLst>
  </p:cSld>
  <p:clrMapOvr>
    <a:masterClrMapping/>
  </p:clrMapOvr>
  <p:transition spd="slow" advTm="24000">
    <p:wipe/>
    <p:sndAc>
      <p:stSnd>
        <p:snd r:embed="rId2" name="click.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9E03CE-7526-42AA-8621-7098ABD5B744}"/>
              </a:ext>
            </a:extLst>
          </p:cNvPr>
          <p:cNvSpPr txBox="1">
            <a:spLocks/>
          </p:cNvSpPr>
          <p:nvPr/>
        </p:nvSpPr>
        <p:spPr>
          <a:xfrm>
            <a:off x="628650" y="148694"/>
            <a:ext cx="10582275" cy="685801"/>
          </a:xfrm>
          <a:prstGeom prst="rect">
            <a:avLst/>
          </a:prstGeom>
        </p:spPr>
        <p:txBody>
          <a:bodyP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it-IT" sz="3200" b="1" dirty="0"/>
              <a:t>PIANO DI MIGLIORAMENTO – ANNUALITÁ 2020 - 2021</a:t>
            </a:r>
          </a:p>
        </p:txBody>
      </p:sp>
      <p:graphicFrame>
        <p:nvGraphicFramePr>
          <p:cNvPr id="3" name="Tabella 3">
            <a:extLst>
              <a:ext uri="{FF2B5EF4-FFF2-40B4-BE49-F238E27FC236}">
                <a16:creationId xmlns:a16="http://schemas.microsoft.com/office/drawing/2014/main" id="{A048FD80-2DDC-487D-B4B8-34248793B7A8}"/>
              </a:ext>
            </a:extLst>
          </p:cNvPr>
          <p:cNvGraphicFramePr>
            <a:graphicFrameLocks noGrp="1"/>
          </p:cNvGraphicFramePr>
          <p:nvPr>
            <p:extLst>
              <p:ext uri="{D42A27DB-BD31-4B8C-83A1-F6EECF244321}">
                <p14:modId xmlns:p14="http://schemas.microsoft.com/office/powerpoint/2010/main" val="636322999"/>
              </p:ext>
            </p:extLst>
          </p:nvPr>
        </p:nvGraphicFramePr>
        <p:xfrm>
          <a:off x="303807" y="2595431"/>
          <a:ext cx="10582275" cy="3814893"/>
        </p:xfrm>
        <a:graphic>
          <a:graphicData uri="http://schemas.openxmlformats.org/drawingml/2006/table">
            <a:tbl>
              <a:tblPr firstRow="1" bandRow="1">
                <a:tableStyleId>{5C22544A-7EE6-4342-B048-85BDC9FD1C3A}</a:tableStyleId>
              </a:tblPr>
              <a:tblGrid>
                <a:gridCol w="4369711">
                  <a:extLst>
                    <a:ext uri="{9D8B030D-6E8A-4147-A177-3AD203B41FA5}">
                      <a16:colId xmlns:a16="http://schemas.microsoft.com/office/drawing/2014/main" val="4248788107"/>
                    </a:ext>
                  </a:extLst>
                </a:gridCol>
                <a:gridCol w="6212564">
                  <a:extLst>
                    <a:ext uri="{9D8B030D-6E8A-4147-A177-3AD203B41FA5}">
                      <a16:colId xmlns:a16="http://schemas.microsoft.com/office/drawing/2014/main" val="3097116006"/>
                    </a:ext>
                  </a:extLst>
                </a:gridCol>
              </a:tblGrid>
              <a:tr h="1314021">
                <a:tc>
                  <a:txBody>
                    <a:bodyPr/>
                    <a:lstStyle/>
                    <a:p>
                      <a:pPr algn="r"/>
                      <a:r>
                        <a:rPr lang="it-IT" dirty="0"/>
                        <a:t>RISULTATI ATTESI </a:t>
                      </a:r>
                    </a:p>
                  </a:txBody>
                  <a:tcPr anchor="ctr">
                    <a:cell3D prstMaterial="dkEdge">
                      <a:bevel/>
                      <a:lightRig rig="flood" dir="t"/>
                    </a:cell3D>
                  </a:tcPr>
                </a:tc>
                <a:tc>
                  <a:txBody>
                    <a:bodyPr/>
                    <a:lstStyle/>
                    <a:p>
                      <a:r>
                        <a:rPr lang="it-IT" dirty="0"/>
                        <a:t>Innalzare i livelli di motivazione, partecipazione e prestazione degli alunni aumentando l’autostima, incoraggiando un approccio positivo nei confronti dell’apprendimento con relativa ricaduta sui risultati.</a:t>
                      </a:r>
                    </a:p>
                  </a:txBody>
                  <a:tcPr>
                    <a:cell3D prstMaterial="dkEdge">
                      <a:bevel/>
                      <a:lightRig rig="flood" dir="t"/>
                    </a:cell3D>
                  </a:tcPr>
                </a:tc>
                <a:extLst>
                  <a:ext uri="{0D108BD9-81ED-4DB2-BD59-A6C34878D82A}">
                    <a16:rowId xmlns:a16="http://schemas.microsoft.com/office/drawing/2014/main" val="2704582175"/>
                  </a:ext>
                </a:extLst>
              </a:tr>
              <a:tr h="639342">
                <a:tc>
                  <a:txBody>
                    <a:bodyPr/>
                    <a:lstStyle/>
                    <a:p>
                      <a:pPr algn="r"/>
                      <a:r>
                        <a:rPr lang="it-IT" dirty="0"/>
                        <a:t>INDICATORI DI MONITORAGGIO</a:t>
                      </a:r>
                    </a:p>
                  </a:txBody>
                  <a:tcPr anchor="ctr">
                    <a:cell3D prstMaterial="dkEdge">
                      <a:bevel/>
                      <a:lightRig rig="flood" dir="t"/>
                    </a:cell3D>
                  </a:tcPr>
                </a:tc>
                <a:tc>
                  <a:txBody>
                    <a:bodyPr/>
                    <a:lstStyle/>
                    <a:p>
                      <a:pPr algn="ctr"/>
                      <a:r>
                        <a:rPr lang="it-IT" dirty="0"/>
                        <a:t>MODALITÁ DI RILEVAZIONE</a:t>
                      </a:r>
                    </a:p>
                  </a:txBody>
                  <a:tcPr anchor="ctr">
                    <a:cell3D prstMaterial="dkEdge">
                      <a:bevel/>
                      <a:lightRig rig="flood" dir="t"/>
                    </a:cell3D>
                  </a:tcPr>
                </a:tc>
                <a:extLst>
                  <a:ext uri="{0D108BD9-81ED-4DB2-BD59-A6C34878D82A}">
                    <a16:rowId xmlns:a16="http://schemas.microsoft.com/office/drawing/2014/main" val="2812841175"/>
                  </a:ext>
                </a:extLst>
              </a:tr>
              <a:tr h="1861530">
                <a:tc>
                  <a:txBody>
                    <a:bodyPr/>
                    <a:lstStyle/>
                    <a:p>
                      <a:pPr algn="l"/>
                      <a:r>
                        <a:rPr lang="it-IT" sz="1400" dirty="0"/>
                        <a:t>Rilevazione del grado di motivazione ed interesse nei progetti trasversali, nei PON, nei laboratori a classi aperte, nei compiti di realtà.</a:t>
                      </a:r>
                    </a:p>
                    <a:p>
                      <a:pPr algn="l"/>
                      <a:r>
                        <a:rPr lang="it-IT" sz="1400" dirty="0"/>
                        <a:t>Rilevazione degli esiti di apprendimento nelle discipline.</a:t>
                      </a:r>
                    </a:p>
                    <a:p>
                      <a:pPr algn="l"/>
                      <a:r>
                        <a:rPr lang="it-IT" sz="1400" dirty="0"/>
                        <a:t>Rilevazione degli esiti nelle prove comuni del I-II quadrimestre.</a:t>
                      </a:r>
                      <a:endParaRPr lang="it-IT" dirty="0"/>
                    </a:p>
                  </a:txBody>
                  <a:tcPr anchor="ctr">
                    <a:cell3D prstMaterial="dkEdge">
                      <a:bevel/>
                      <a:lightRig rig="flood" dir="t"/>
                    </a:cell3D>
                  </a:tcPr>
                </a:tc>
                <a:tc>
                  <a:txBody>
                    <a:bodyPr/>
                    <a:lstStyle/>
                    <a:p>
                      <a:r>
                        <a:rPr lang="it-IT" sz="1400" dirty="0"/>
                        <a:t>Comparazione del giudizio di comportamento tra il I e il II quadrimestre.</a:t>
                      </a:r>
                    </a:p>
                    <a:p>
                      <a:r>
                        <a:rPr lang="it-IT" sz="1400" dirty="0"/>
                        <a:t>Comparazione degli esiti di apprendimento nelle prove in ingresso, in itinere e finale.</a:t>
                      </a:r>
                    </a:p>
                    <a:p>
                      <a:endParaRPr lang="it-IT" dirty="0"/>
                    </a:p>
                  </a:txBody>
                  <a:tcPr>
                    <a:cell3D prstMaterial="dkEdge">
                      <a:bevel/>
                      <a:lightRig rig="flood" dir="t"/>
                    </a:cell3D>
                  </a:tcPr>
                </a:tc>
                <a:extLst>
                  <a:ext uri="{0D108BD9-81ED-4DB2-BD59-A6C34878D82A}">
                    <a16:rowId xmlns:a16="http://schemas.microsoft.com/office/drawing/2014/main" val="3120285319"/>
                  </a:ext>
                </a:extLst>
              </a:tr>
            </a:tbl>
          </a:graphicData>
        </a:graphic>
      </p:graphicFrame>
      <p:sp>
        <p:nvSpPr>
          <p:cNvPr id="7" name="CasellaDiTesto 6">
            <a:extLst>
              <a:ext uri="{FF2B5EF4-FFF2-40B4-BE49-F238E27FC236}">
                <a16:creationId xmlns:a16="http://schemas.microsoft.com/office/drawing/2014/main" id="{98DDAACD-C763-49DC-9FF0-B3AB959CE7DE}"/>
              </a:ext>
            </a:extLst>
          </p:cNvPr>
          <p:cNvSpPr txBox="1"/>
          <p:nvPr/>
        </p:nvSpPr>
        <p:spPr>
          <a:xfrm>
            <a:off x="5973368" y="900112"/>
            <a:ext cx="5626893" cy="830997"/>
          </a:xfrm>
          <a:prstGeom prst="rect">
            <a:avLst/>
          </a:prstGeom>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wrap="square" rtlCol="0">
            <a:spAutoFit/>
          </a:bodyPr>
          <a:lstStyle/>
          <a:p>
            <a:r>
              <a:rPr lang="it-IT" sz="2400" dirty="0">
                <a:ln w="0"/>
                <a:solidFill>
                  <a:schemeClr val="accent1">
                    <a:lumMod val="50000"/>
                  </a:schemeClr>
                </a:solidFill>
                <a:effectLst>
                  <a:outerShdw blurRad="38100" dist="25400" dir="5400000" algn="ctr" rotWithShape="0">
                    <a:srgbClr val="6E747A">
                      <a:alpha val="43000"/>
                    </a:srgbClr>
                  </a:outerShdw>
                </a:effectLst>
                <a:latin typeface="Baskerville Old Face" panose="02020602080505020303" pitchFamily="18" charset="0"/>
              </a:rPr>
              <a:t>Area di processo: Curricolo, progettazione, valutazione</a:t>
            </a:r>
            <a:endParaRPr lang="it-IT" sz="2400" dirty="0">
              <a:solidFill>
                <a:schemeClr val="accent1">
                  <a:lumMod val="50000"/>
                </a:schemeClr>
              </a:solidFill>
              <a:latin typeface="Baskerville Old Face" panose="02020602080505020303" pitchFamily="18" charset="0"/>
            </a:endParaRPr>
          </a:p>
        </p:txBody>
      </p:sp>
      <p:sp>
        <p:nvSpPr>
          <p:cNvPr id="8" name="Freccia in giù 7">
            <a:extLst>
              <a:ext uri="{FF2B5EF4-FFF2-40B4-BE49-F238E27FC236}">
                <a16:creationId xmlns:a16="http://schemas.microsoft.com/office/drawing/2014/main" id="{FDE9C43F-1650-4528-898F-330ED7AD29AD}"/>
              </a:ext>
            </a:extLst>
          </p:cNvPr>
          <p:cNvSpPr/>
          <p:nvPr/>
        </p:nvSpPr>
        <p:spPr>
          <a:xfrm rot="16200000">
            <a:off x="5223868" y="1006047"/>
            <a:ext cx="497681" cy="619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9" name="Gruppo 8">
            <a:extLst>
              <a:ext uri="{FF2B5EF4-FFF2-40B4-BE49-F238E27FC236}">
                <a16:creationId xmlns:a16="http://schemas.microsoft.com/office/drawing/2014/main" id="{770C0D70-DC19-4C9B-9E0B-7D5E12FFF449}"/>
              </a:ext>
            </a:extLst>
          </p:cNvPr>
          <p:cNvGrpSpPr/>
          <p:nvPr/>
        </p:nvGrpSpPr>
        <p:grpSpPr>
          <a:xfrm>
            <a:off x="2719387" y="1764433"/>
            <a:ext cx="5062538" cy="830997"/>
            <a:chOff x="1571625" y="1771510"/>
            <a:chExt cx="5105400" cy="1064838"/>
          </a:xfrm>
        </p:grpSpPr>
        <p:sp>
          <p:nvSpPr>
            <p:cNvPr id="10" name="Freccia angolare in su 9">
              <a:extLst>
                <a:ext uri="{FF2B5EF4-FFF2-40B4-BE49-F238E27FC236}">
                  <a16:creationId xmlns:a16="http://schemas.microsoft.com/office/drawing/2014/main" id="{BFB80D28-8406-43C9-AD40-73BD3D0B93F4}"/>
                </a:ext>
              </a:extLst>
            </p:cNvPr>
            <p:cNvSpPr/>
            <p:nvPr/>
          </p:nvSpPr>
          <p:spPr>
            <a:xfrm flipH="1" flipV="1">
              <a:off x="1571625" y="2150547"/>
              <a:ext cx="5105400" cy="68580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02A406FC-02A9-4DBC-9675-1A8D0F9A5997}"/>
                </a:ext>
              </a:extLst>
            </p:cNvPr>
            <p:cNvSpPr/>
            <p:nvPr/>
          </p:nvSpPr>
          <p:spPr>
            <a:xfrm>
              <a:off x="6515100" y="1771510"/>
              <a:ext cx="161925" cy="3620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3" name="CasellaDiTesto 12">
            <a:extLst>
              <a:ext uri="{FF2B5EF4-FFF2-40B4-BE49-F238E27FC236}">
                <a16:creationId xmlns:a16="http://schemas.microsoft.com/office/drawing/2014/main" id="{78F7451E-A12D-4075-96CC-73F9172C624F}"/>
              </a:ext>
            </a:extLst>
          </p:cNvPr>
          <p:cNvSpPr txBox="1"/>
          <p:nvPr/>
        </p:nvSpPr>
        <p:spPr>
          <a:xfrm>
            <a:off x="1228726" y="1054505"/>
            <a:ext cx="3638550" cy="523220"/>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sz="2800" dirty="0">
                <a:ln w="0"/>
                <a:solidFill>
                  <a:schemeClr val="accent1">
                    <a:lumMod val="50000"/>
                  </a:schemeClr>
                </a:solidFill>
                <a:effectLst>
                  <a:outerShdw blurRad="38100" dist="25400" dir="5400000" algn="ctr" rotWithShape="0">
                    <a:srgbClr val="6E747A">
                      <a:alpha val="43000"/>
                    </a:srgbClr>
                  </a:outerShdw>
                </a:effectLst>
                <a:latin typeface="Baskerville Old Face" panose="02020602080505020303" pitchFamily="18" charset="0"/>
              </a:rPr>
              <a:t>Obiettivo di processo 1</a:t>
            </a:r>
            <a:endParaRPr lang="it-IT" sz="2800" dirty="0">
              <a:solidFill>
                <a:schemeClr val="accent1">
                  <a:lumMod val="50000"/>
                </a:schemeClr>
              </a:solidFill>
              <a:latin typeface="Baskerville Old Face" panose="02020602080505020303" pitchFamily="18" charset="0"/>
            </a:endParaRPr>
          </a:p>
        </p:txBody>
      </p:sp>
      <p:pic>
        <p:nvPicPr>
          <p:cNvPr id="5" name="Immagine 4">
            <a:extLst>
              <a:ext uri="{FF2B5EF4-FFF2-40B4-BE49-F238E27FC236}">
                <a16:creationId xmlns:a16="http://schemas.microsoft.com/office/drawing/2014/main" id="{24B1D11A-ECB0-4CBD-8905-EB0947083070}"/>
              </a:ext>
            </a:extLst>
          </p:cNvPr>
          <p:cNvPicPr>
            <a:picLocks noChangeAspect="1"/>
          </p:cNvPicPr>
          <p:nvPr/>
        </p:nvPicPr>
        <p:blipFill>
          <a:blip r:embed="rId3"/>
          <a:stretch>
            <a:fillRect/>
          </a:stretch>
        </p:blipFill>
        <p:spPr>
          <a:xfrm rot="20433624">
            <a:off x="732756" y="2792310"/>
            <a:ext cx="1329286" cy="853308"/>
          </a:xfrm>
          <a:prstGeom prst="rect">
            <a:avLst/>
          </a:prstGeom>
        </p:spPr>
      </p:pic>
      <p:pic>
        <p:nvPicPr>
          <p:cNvPr id="14" name="Immagine 13">
            <a:extLst>
              <a:ext uri="{FF2B5EF4-FFF2-40B4-BE49-F238E27FC236}">
                <a16:creationId xmlns:a16="http://schemas.microsoft.com/office/drawing/2014/main" id="{CFF96D35-9FEA-456E-A929-84706A72D7DB}"/>
              </a:ext>
            </a:extLst>
          </p:cNvPr>
          <p:cNvPicPr>
            <a:picLocks noChangeAspect="1"/>
          </p:cNvPicPr>
          <p:nvPr/>
        </p:nvPicPr>
        <p:blipFill>
          <a:blip r:embed="rId4"/>
          <a:stretch>
            <a:fillRect/>
          </a:stretch>
        </p:blipFill>
        <p:spPr>
          <a:xfrm>
            <a:off x="8151910" y="1260767"/>
            <a:ext cx="2857500" cy="1419225"/>
          </a:xfrm>
          <a:prstGeom prst="ellipse">
            <a:avLst/>
          </a:prstGeom>
          <a:ln>
            <a:noFill/>
          </a:ln>
          <a:effectLst>
            <a:softEdge rad="112500"/>
          </a:effectLst>
        </p:spPr>
      </p:pic>
      <p:pic>
        <p:nvPicPr>
          <p:cNvPr id="16" name="Immagine 15">
            <a:extLst>
              <a:ext uri="{FF2B5EF4-FFF2-40B4-BE49-F238E27FC236}">
                <a16:creationId xmlns:a16="http://schemas.microsoft.com/office/drawing/2014/main" id="{A8843B34-DA96-4E20-858C-32959A25C7CF}"/>
              </a:ext>
            </a:extLst>
          </p:cNvPr>
          <p:cNvPicPr>
            <a:picLocks noChangeAspect="1"/>
          </p:cNvPicPr>
          <p:nvPr/>
        </p:nvPicPr>
        <p:blipFill rotWithShape="1">
          <a:blip r:embed="rId5"/>
          <a:srcRect l="12250" t="602" r="27492" b="11687"/>
          <a:stretch/>
        </p:blipFill>
        <p:spPr>
          <a:xfrm>
            <a:off x="428625" y="3971964"/>
            <a:ext cx="555922" cy="539895"/>
          </a:xfrm>
          <a:prstGeom prst="rect">
            <a:avLst/>
          </a:prstGeom>
        </p:spPr>
      </p:pic>
      <p:pic>
        <p:nvPicPr>
          <p:cNvPr id="18" name="Immagine 17">
            <a:extLst>
              <a:ext uri="{FF2B5EF4-FFF2-40B4-BE49-F238E27FC236}">
                <a16:creationId xmlns:a16="http://schemas.microsoft.com/office/drawing/2014/main" id="{703C67F4-E091-41FA-8842-1853FD446E5C}"/>
              </a:ext>
            </a:extLst>
          </p:cNvPr>
          <p:cNvPicPr>
            <a:picLocks noChangeAspect="1"/>
          </p:cNvPicPr>
          <p:nvPr/>
        </p:nvPicPr>
        <p:blipFill>
          <a:blip r:embed="rId6"/>
          <a:stretch>
            <a:fillRect/>
          </a:stretch>
        </p:blipFill>
        <p:spPr>
          <a:xfrm>
            <a:off x="4857750" y="3961757"/>
            <a:ext cx="984547" cy="553808"/>
          </a:xfrm>
          <a:prstGeom prst="rect">
            <a:avLst/>
          </a:prstGeom>
        </p:spPr>
      </p:pic>
    </p:spTree>
    <p:extLst>
      <p:ext uri="{BB962C8B-B14F-4D97-AF65-F5344CB8AC3E}">
        <p14:creationId xmlns:p14="http://schemas.microsoft.com/office/powerpoint/2010/main" val="4111097895"/>
      </p:ext>
    </p:extLst>
  </p:cSld>
  <p:clrMapOvr>
    <a:masterClrMapping/>
  </p:clrMapOvr>
  <p:transition spd="slow" advTm="24000">
    <p:wipe/>
    <p:sndAc>
      <p:stSnd>
        <p:snd r:embed="rId2" name="click.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928D09-B5DB-4A96-8193-7DF784FBDEE1}"/>
              </a:ext>
            </a:extLst>
          </p:cNvPr>
          <p:cNvSpPr txBox="1">
            <a:spLocks/>
          </p:cNvSpPr>
          <p:nvPr/>
        </p:nvSpPr>
        <p:spPr>
          <a:xfrm>
            <a:off x="628650" y="148694"/>
            <a:ext cx="10582275" cy="685801"/>
          </a:xfrm>
          <a:prstGeom prst="rect">
            <a:avLst/>
          </a:prstGeom>
        </p:spPr>
        <p:txBody>
          <a:bodyP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it-IT" sz="3200" b="1" dirty="0"/>
              <a:t>PIANO DI MIGLIORAMENTO – ANNUALITÁ 2020 - 2021</a:t>
            </a:r>
          </a:p>
        </p:txBody>
      </p:sp>
      <p:sp>
        <p:nvSpPr>
          <p:cNvPr id="5" name="CasellaDiTesto 4">
            <a:extLst>
              <a:ext uri="{FF2B5EF4-FFF2-40B4-BE49-F238E27FC236}">
                <a16:creationId xmlns:a16="http://schemas.microsoft.com/office/drawing/2014/main" id="{0120F622-BCA5-4B20-99DF-7321BC2D1050}"/>
              </a:ext>
            </a:extLst>
          </p:cNvPr>
          <p:cNvSpPr txBox="1"/>
          <p:nvPr/>
        </p:nvSpPr>
        <p:spPr>
          <a:xfrm>
            <a:off x="5895974" y="1045097"/>
            <a:ext cx="5944791" cy="461665"/>
          </a:xfrm>
          <a:prstGeom prst="rect">
            <a:avLst/>
          </a:prstGeom>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wrap="square" rtlCol="0">
            <a:spAutoFit/>
          </a:bodyPr>
          <a:lstStyle/>
          <a:p>
            <a:r>
              <a:rPr lang="it-IT" sz="2400" dirty="0">
                <a:ln w="0"/>
                <a:solidFill>
                  <a:schemeClr val="accent1">
                    <a:lumMod val="50000"/>
                  </a:schemeClr>
                </a:solidFill>
                <a:effectLst>
                  <a:outerShdw blurRad="38100" dist="25400" dir="5400000" algn="ctr" rotWithShape="0">
                    <a:srgbClr val="6E747A">
                      <a:alpha val="43000"/>
                    </a:srgbClr>
                  </a:outerShdw>
                </a:effectLst>
                <a:latin typeface="Baskerville Old Face" panose="02020602080505020303" pitchFamily="18" charset="0"/>
              </a:rPr>
              <a:t>Area di processo: Ambiente di apprendimento</a:t>
            </a:r>
            <a:endParaRPr lang="it-IT" sz="2400" dirty="0">
              <a:solidFill>
                <a:schemeClr val="accent1">
                  <a:lumMod val="50000"/>
                </a:schemeClr>
              </a:solidFill>
              <a:latin typeface="Baskerville Old Face" panose="02020602080505020303" pitchFamily="18" charset="0"/>
            </a:endParaRPr>
          </a:p>
        </p:txBody>
      </p:sp>
      <p:sp>
        <p:nvSpPr>
          <p:cNvPr id="6" name="Freccia in giù 5">
            <a:extLst>
              <a:ext uri="{FF2B5EF4-FFF2-40B4-BE49-F238E27FC236}">
                <a16:creationId xmlns:a16="http://schemas.microsoft.com/office/drawing/2014/main" id="{CE060473-616A-4623-BAA4-FDB94507C15A}"/>
              </a:ext>
            </a:extLst>
          </p:cNvPr>
          <p:cNvSpPr/>
          <p:nvPr/>
        </p:nvSpPr>
        <p:spPr>
          <a:xfrm rot="16200000">
            <a:off x="5181600" y="978555"/>
            <a:ext cx="497681" cy="619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7" name="Gruppo 6">
            <a:extLst>
              <a:ext uri="{FF2B5EF4-FFF2-40B4-BE49-F238E27FC236}">
                <a16:creationId xmlns:a16="http://schemas.microsoft.com/office/drawing/2014/main" id="{3984383D-9799-4EF0-86C3-060E65A87592}"/>
              </a:ext>
            </a:extLst>
          </p:cNvPr>
          <p:cNvGrpSpPr/>
          <p:nvPr/>
        </p:nvGrpSpPr>
        <p:grpSpPr>
          <a:xfrm>
            <a:off x="3543299" y="1651759"/>
            <a:ext cx="5105400" cy="1064838"/>
            <a:chOff x="1571625" y="1771510"/>
            <a:chExt cx="5105400" cy="1064838"/>
          </a:xfrm>
        </p:grpSpPr>
        <p:sp>
          <p:nvSpPr>
            <p:cNvPr id="8" name="Freccia angolare in su 7">
              <a:extLst>
                <a:ext uri="{FF2B5EF4-FFF2-40B4-BE49-F238E27FC236}">
                  <a16:creationId xmlns:a16="http://schemas.microsoft.com/office/drawing/2014/main" id="{6DE80D76-BB7E-4302-B34D-B2D58A07DB6C}"/>
                </a:ext>
              </a:extLst>
            </p:cNvPr>
            <p:cNvSpPr/>
            <p:nvPr/>
          </p:nvSpPr>
          <p:spPr>
            <a:xfrm flipH="1" flipV="1">
              <a:off x="1571625" y="2150547"/>
              <a:ext cx="5105400" cy="68580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33B8BECF-5402-481E-A790-917BA734F6E1}"/>
                </a:ext>
              </a:extLst>
            </p:cNvPr>
            <p:cNvSpPr/>
            <p:nvPr/>
          </p:nvSpPr>
          <p:spPr>
            <a:xfrm>
              <a:off x="6515100" y="1771510"/>
              <a:ext cx="161925" cy="3620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aphicFrame>
        <p:nvGraphicFramePr>
          <p:cNvPr id="10" name="Diagramma 9">
            <a:extLst>
              <a:ext uri="{FF2B5EF4-FFF2-40B4-BE49-F238E27FC236}">
                <a16:creationId xmlns:a16="http://schemas.microsoft.com/office/drawing/2014/main" id="{3B8F7768-6A40-4869-920E-2D040AD44E73}"/>
              </a:ext>
            </a:extLst>
          </p:cNvPr>
          <p:cNvGraphicFramePr/>
          <p:nvPr>
            <p:extLst>
              <p:ext uri="{D42A27DB-BD31-4B8C-83A1-F6EECF244321}">
                <p14:modId xmlns:p14="http://schemas.microsoft.com/office/powerpoint/2010/main" val="1939052031"/>
              </p:ext>
            </p:extLst>
          </p:nvPr>
        </p:nvGraphicFramePr>
        <p:xfrm>
          <a:off x="351234" y="2394989"/>
          <a:ext cx="11489531"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asellaDiTesto 10">
            <a:extLst>
              <a:ext uri="{FF2B5EF4-FFF2-40B4-BE49-F238E27FC236}">
                <a16:creationId xmlns:a16="http://schemas.microsoft.com/office/drawing/2014/main" id="{1226F4D4-FB9E-4B7E-B4BF-8D373C1A21E4}"/>
              </a:ext>
            </a:extLst>
          </p:cNvPr>
          <p:cNvSpPr txBox="1"/>
          <p:nvPr/>
        </p:nvSpPr>
        <p:spPr>
          <a:xfrm>
            <a:off x="1228726" y="1054505"/>
            <a:ext cx="3638550" cy="523220"/>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sz="2800" dirty="0">
                <a:ln w="0"/>
                <a:solidFill>
                  <a:schemeClr val="accent1">
                    <a:lumMod val="50000"/>
                  </a:schemeClr>
                </a:solidFill>
                <a:effectLst>
                  <a:outerShdw blurRad="38100" dist="25400" dir="5400000" algn="ctr" rotWithShape="0">
                    <a:srgbClr val="6E747A">
                      <a:alpha val="43000"/>
                    </a:srgbClr>
                  </a:outerShdw>
                </a:effectLst>
                <a:latin typeface="Baskerville Old Face" panose="02020602080505020303" pitchFamily="18" charset="0"/>
              </a:rPr>
              <a:t>Obiettivo di processo 2</a:t>
            </a:r>
            <a:endParaRPr lang="it-IT" sz="2800" dirty="0">
              <a:solidFill>
                <a:schemeClr val="accent1">
                  <a:lumMod val="50000"/>
                </a:schemeClr>
              </a:solidFill>
              <a:latin typeface="Baskerville Old Face" panose="02020602080505020303" pitchFamily="18" charset="0"/>
            </a:endParaRPr>
          </a:p>
        </p:txBody>
      </p:sp>
      <p:pic>
        <p:nvPicPr>
          <p:cNvPr id="14" name="Immagine 13">
            <a:extLst>
              <a:ext uri="{FF2B5EF4-FFF2-40B4-BE49-F238E27FC236}">
                <a16:creationId xmlns:a16="http://schemas.microsoft.com/office/drawing/2014/main" id="{59AFE1B6-1964-4A09-A7B7-BD95375A5050}"/>
              </a:ext>
            </a:extLst>
          </p:cNvPr>
          <p:cNvPicPr>
            <a:picLocks noChangeAspect="1"/>
          </p:cNvPicPr>
          <p:nvPr/>
        </p:nvPicPr>
        <p:blipFill>
          <a:blip r:embed="rId8"/>
          <a:stretch>
            <a:fillRect/>
          </a:stretch>
        </p:blipFill>
        <p:spPr>
          <a:xfrm>
            <a:off x="351233" y="1638345"/>
            <a:ext cx="1929868" cy="1103502"/>
          </a:xfrm>
          <a:prstGeom prst="rect">
            <a:avLst/>
          </a:prstGeom>
        </p:spPr>
      </p:pic>
      <p:pic>
        <p:nvPicPr>
          <p:cNvPr id="15" name="Immagine 14">
            <a:extLst>
              <a:ext uri="{FF2B5EF4-FFF2-40B4-BE49-F238E27FC236}">
                <a16:creationId xmlns:a16="http://schemas.microsoft.com/office/drawing/2014/main" id="{405C206B-AF0B-4E88-9794-4C28C1C7E08A}"/>
              </a:ext>
            </a:extLst>
          </p:cNvPr>
          <p:cNvPicPr>
            <a:picLocks noChangeAspect="1"/>
          </p:cNvPicPr>
          <p:nvPr/>
        </p:nvPicPr>
        <p:blipFill>
          <a:blip r:embed="rId9"/>
          <a:stretch>
            <a:fillRect/>
          </a:stretch>
        </p:blipFill>
        <p:spPr>
          <a:xfrm>
            <a:off x="8705850" y="1321456"/>
            <a:ext cx="2667000" cy="1651248"/>
          </a:xfrm>
          <a:prstGeom prst="ellipse">
            <a:avLst/>
          </a:prstGeom>
          <a:ln>
            <a:noFill/>
          </a:ln>
          <a:effectLst>
            <a:softEdge rad="112500"/>
          </a:effectLst>
        </p:spPr>
      </p:pic>
    </p:spTree>
    <p:extLst>
      <p:ext uri="{BB962C8B-B14F-4D97-AF65-F5344CB8AC3E}">
        <p14:creationId xmlns:p14="http://schemas.microsoft.com/office/powerpoint/2010/main" val="2278937882"/>
      </p:ext>
    </p:extLst>
  </p:cSld>
  <p:clrMapOvr>
    <a:masterClrMapping/>
  </p:clrMapOvr>
  <p:transition spd="slow" advTm="24000">
    <p:wipe/>
    <p:sndAc>
      <p:stSnd>
        <p:snd r:embed="rId2" name="click.wav"/>
      </p:stSnd>
    </p:sndAc>
  </p:transition>
</p:sld>
</file>

<file path=ppt/theme/theme1.xml><?xml version="1.0" encoding="utf-8"?>
<a:theme xmlns:a="http://schemas.openxmlformats.org/drawingml/2006/main" name="Scia di vapore">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docProps/app.xml><?xml version="1.0" encoding="utf-8"?>
<Properties xmlns="http://schemas.openxmlformats.org/officeDocument/2006/extended-properties" xmlns:vt="http://schemas.openxmlformats.org/officeDocument/2006/docPropsVTypes">
  <Template>TM04033937[[fn=Scia di vapore]]</Template>
  <TotalTime>421</TotalTime>
  <Words>1683</Words>
  <Application>Microsoft Office PowerPoint</Application>
  <PresentationFormat>Widescreen</PresentationFormat>
  <Paragraphs>184</Paragraphs>
  <Slides>16</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16</vt:i4>
      </vt:variant>
    </vt:vector>
  </HeadingPairs>
  <TitlesOfParts>
    <vt:vector size="23" baseType="lpstr">
      <vt:lpstr>Algerian</vt:lpstr>
      <vt:lpstr>Arial</vt:lpstr>
      <vt:lpstr>Baskerville Old Face</vt:lpstr>
      <vt:lpstr>Bookman Old Style</vt:lpstr>
      <vt:lpstr>Calibri</vt:lpstr>
      <vt:lpstr>Century Gothic</vt:lpstr>
      <vt:lpstr>Scia di vapore</vt:lpstr>
      <vt:lpstr>Presentazione standard di PowerPoint</vt:lpstr>
      <vt:lpstr>IL PIANO DI MIGLIORAMENTO: CHE COS’È? A COSA SERVE?</vt:lpstr>
      <vt:lpstr>DAL RAV AL PDM AL PTOF</vt:lpstr>
      <vt:lpstr>PIANO DI MIGLIORAMENTO – ANNUALITÁ 2020 - 2021</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Martina Sgandurra</dc:creator>
  <cp:lastModifiedBy>Utente</cp:lastModifiedBy>
  <cp:revision>48</cp:revision>
  <dcterms:created xsi:type="dcterms:W3CDTF">2020-12-22T18:22:50Z</dcterms:created>
  <dcterms:modified xsi:type="dcterms:W3CDTF">2021-01-08T15:45:38Z</dcterms:modified>
</cp:coreProperties>
</file>