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1" r:id="rId8"/>
    <p:sldId id="270" r:id="rId9"/>
    <p:sldId id="262" r:id="rId10"/>
    <p:sldId id="265" r:id="rId11"/>
    <p:sldId id="266" r:id="rId12"/>
    <p:sldId id="267" r:id="rId13"/>
    <p:sldId id="268" r:id="rId14"/>
    <p:sldId id="269" r:id="rId15"/>
    <p:sldId id="264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28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332B77-C83A-477C-9D26-F772EB5F0B6E}" type="datetime1">
              <a:rPr lang="it-IT" smtClean="0"/>
              <a:t>29/12/2020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A4362-F69C-4DB8-A5FE-502F0CAFDBDE}" type="datetime1">
              <a:rPr lang="it-IT" noProof="0" smtClean="0"/>
              <a:t>29/12/2020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9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94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991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43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81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49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28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43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9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83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87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32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ottotito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SCHEMA</a:t>
            </a:r>
          </a:p>
        </p:txBody>
      </p:sp>
      <p:sp>
        <p:nvSpPr>
          <p:cNvPr id="42" name="Segnaposto immagin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MESE </a:t>
            </a:r>
            <a:br>
              <a:rPr lang="it-IT" noProof="0" dirty="0"/>
            </a:br>
            <a:r>
              <a:rPr lang="it-IT" noProof="0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Elemento gra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grpSp>
        <p:nvGrpSpPr>
          <p:cNvPr id="23" name="Elemento gra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0" name="Segnaposto immagin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Elemento gra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Presentazione</a:t>
            </a:r>
            <a:br>
              <a:rPr lang="it-IT" noProof="0"/>
            </a:br>
            <a:r>
              <a:rPr lang="it-IT" noProof="0"/>
              <a:t>Titolo</a:t>
            </a:r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8" name="Segnaposto contenut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 rtl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0" name="Segnaposto contenut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7" name="Segnaposto immagin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8" name="Segnaposto tes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7" name="Tito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 rtl="0"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grpSp>
        <p:nvGrpSpPr>
          <p:cNvPr id="31" name="Elemento gra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5" name="Elemento gra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8" name="Elemento gra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grpSp>
        <p:nvGrpSpPr>
          <p:cNvPr id="26" name="Elemento gra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emento gra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26" name="Segnaposto tes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37" name="Segnaposto tes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5" name="Segnaposto tes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6" name="Segnaposto tes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8" name="Segnaposto tes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9" name="Segnaposto tes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0" name="Segnaposto tes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55" name="Segnaposto immagin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6" name="Segnaposto immagin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7" name="Segnaposto immagin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8" name="Segnaposto immagin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Elemento gra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grpSp>
        <p:nvGrpSpPr>
          <p:cNvPr id="19" name="Elemento gra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4" name="Segnaposto immagin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e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Elemento gra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GG.MM.20XX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Elemento gra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2" name="Elemento gra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Tito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 con sottotito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Elemento gra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Elemento gra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1" name="Elemento gra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16" name="Segnaposto contenut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 rtl="0"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gra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 grafico</a:t>
            </a:r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emento gra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Elemento gra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7" name="Elemento gra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tabella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abella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una tabella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Elemento gra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grpSp>
        <p:nvGrpSpPr>
          <p:cNvPr id="9" name="Elemento gra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 rtl="0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5" name="Tito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Immagine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Elemento gra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elemento multimediale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aggiungere file multimediali</a:t>
            </a: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it-IT" noProof="0"/>
              <a:t> 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GG.MM.20XX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ruzione.it/iscrizionionlin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rizioni.istruzione.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613428" y="183846"/>
            <a:ext cx="1391775" cy="126003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it-IT" dirty="0" smtClean="0"/>
              <a:t>13</a:t>
            </a:r>
          </a:p>
          <a:p>
            <a:pPr rtl="0"/>
            <a:r>
              <a:rPr lang="it-IT" dirty="0" smtClean="0"/>
              <a:t>Gennaio</a:t>
            </a:r>
          </a:p>
          <a:p>
            <a:pPr rtl="0"/>
            <a:r>
              <a:rPr lang="it-IT" dirty="0" smtClean="0"/>
              <a:t>2021</a:t>
            </a:r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OPEN DAY</a:t>
            </a:r>
            <a:br>
              <a:rPr lang="it-IT" dirty="0" smtClean="0"/>
            </a:br>
            <a:r>
              <a:rPr lang="it-IT" dirty="0" smtClean="0"/>
              <a:t>PRIMARIA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 rtlCol="0"/>
          <a:lstStyle/>
          <a:p>
            <a:pPr algn="ctr" rtl="0"/>
            <a:r>
              <a:rPr lang="it-IT" dirty="0" smtClean="0"/>
              <a:t>Istituto Comprensivo GIOVANNI DANTONI SCICLI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r="9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 smtClean="0"/>
              <a:t>PROCEDURA ISCRIZIONI</a:t>
            </a:r>
            <a:endParaRPr lang="it-IT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10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351314" y="2551837"/>
            <a:ext cx="8277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it-IT" altLang="it-IT" sz="2000" i="1" dirty="0"/>
              <a:t>Per consentire una scelta consapevole della scuola, i genitori hanno a disposizione, all’interno di “Scuola in chiaro”, il Rapporto di Autovalutazione (RAV), documento che fornisce una rappresentazione della qualità del servizio scolastico.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047999" y="2413338"/>
            <a:ext cx="7806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308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 smtClean="0"/>
              <a:t>PROCEDURA ISCRIZIONI</a:t>
            </a:r>
            <a:endParaRPr lang="it-IT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11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7999" y="2413338"/>
            <a:ext cx="780604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it-IT" altLang="it-IT" sz="2400" b="1" dirty="0"/>
              <a:t>ORARIO DI SEGRETERIA PER LE </a:t>
            </a:r>
            <a:r>
              <a:rPr lang="it-IT" altLang="it-IT" sz="2400" b="1" dirty="0" smtClean="0"/>
              <a:t>ISCRIZIONI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it-IT" altLang="it-IT" sz="2000" dirty="0" smtClean="0">
                <a:solidFill>
                  <a:schemeClr val="accent1">
                    <a:lumMod val="75000"/>
                  </a:schemeClr>
                </a:solidFill>
              </a:rPr>
              <a:t>Dal 7 </a:t>
            </a:r>
            <a:r>
              <a:rPr lang="it-IT" altLang="it-IT" sz="2000" dirty="0" smtClean="0">
                <a:solidFill>
                  <a:schemeClr val="accent1">
                    <a:lumMod val="75000"/>
                  </a:schemeClr>
                </a:solidFill>
              </a:rPr>
              <a:t>al 25 gennaio 2021 </a:t>
            </a:r>
            <a:r>
              <a:rPr lang="it-IT" altLang="it-IT" sz="2000" b="1" dirty="0">
                <a:solidFill>
                  <a:schemeClr val="accent1">
                    <a:lumMod val="75000"/>
                  </a:schemeClr>
                </a:solidFill>
              </a:rPr>
              <a:t>esclusivamente per le operazioni di iscrizione</a:t>
            </a:r>
            <a:r>
              <a:rPr lang="it-IT" altLang="it-IT" sz="2000" dirty="0">
                <a:solidFill>
                  <a:schemeClr val="accent1">
                    <a:lumMod val="75000"/>
                  </a:schemeClr>
                </a:solidFill>
              </a:rPr>
              <a:t>, l'orario di ricevimento degli uffici amministrativi viene ampliato come segue:</a:t>
            </a:r>
            <a:br>
              <a:rPr lang="it-IT" altLang="it-IT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altLang="it-IT" sz="2800" b="1" i="1" dirty="0">
                <a:solidFill>
                  <a:schemeClr val="accent1">
                    <a:lumMod val="75000"/>
                  </a:schemeClr>
                </a:solidFill>
              </a:rPr>
              <a:t>dal </a:t>
            </a:r>
            <a:r>
              <a:rPr lang="it-IT" altLang="it-IT" sz="2800" b="1" i="1" dirty="0" smtClean="0">
                <a:solidFill>
                  <a:schemeClr val="accent1">
                    <a:lumMod val="75000"/>
                  </a:schemeClr>
                </a:solidFill>
              </a:rPr>
              <a:t>Martedì</a:t>
            </a:r>
            <a:r>
              <a:rPr lang="it-IT" altLang="it-IT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altLang="it-IT" sz="2800" b="1" i="1" dirty="0">
                <a:solidFill>
                  <a:schemeClr val="accent1">
                    <a:lumMod val="75000"/>
                  </a:schemeClr>
                </a:solidFill>
              </a:rPr>
              <a:t>al </a:t>
            </a:r>
            <a:r>
              <a:rPr lang="it-IT" altLang="it-IT" sz="2800" b="1" i="1" dirty="0" smtClean="0">
                <a:solidFill>
                  <a:schemeClr val="accent1">
                    <a:lumMod val="75000"/>
                  </a:schemeClr>
                </a:solidFill>
              </a:rPr>
              <a:t>Giovedì</a:t>
            </a:r>
            <a:endParaRPr lang="it-IT" altLang="it-IT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it-IT" altLang="it-IT" sz="2800" b="1" i="1" dirty="0">
                <a:solidFill>
                  <a:schemeClr val="accent1">
                    <a:lumMod val="75000"/>
                  </a:schemeClr>
                </a:solidFill>
              </a:rPr>
              <a:t>dalle ore </a:t>
            </a:r>
            <a:r>
              <a:rPr lang="it-IT" altLang="it-IT" sz="2800" b="1" i="1" dirty="0" smtClean="0">
                <a:solidFill>
                  <a:schemeClr val="accent1">
                    <a:lumMod val="75000"/>
                  </a:schemeClr>
                </a:solidFill>
              </a:rPr>
              <a:t>15.30 </a:t>
            </a:r>
            <a:r>
              <a:rPr lang="it-IT" altLang="it-IT" sz="2800" b="1" i="1" dirty="0">
                <a:solidFill>
                  <a:schemeClr val="accent1">
                    <a:lumMod val="75000"/>
                  </a:schemeClr>
                </a:solidFill>
              </a:rPr>
              <a:t>alle ore </a:t>
            </a:r>
            <a:r>
              <a:rPr lang="it-IT" altLang="it-IT" sz="2800" b="1" i="1" dirty="0" smtClean="0">
                <a:solidFill>
                  <a:schemeClr val="accent1">
                    <a:lumMod val="75000"/>
                  </a:schemeClr>
                </a:solidFill>
              </a:rPr>
              <a:t>17.30</a:t>
            </a:r>
            <a:endParaRPr lang="it-IT" altLang="it-IT" sz="28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04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Grazie!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it-IT" dirty="0" smtClean="0"/>
              <a:t>VI ASPETTIAMO…</a:t>
            </a:r>
            <a:endParaRPr lang="it-IT" dirty="0"/>
          </a:p>
        </p:txBody>
      </p:sp>
      <p:pic>
        <p:nvPicPr>
          <p:cNvPr id="7" name="Segnaposto immagine 6" descr="Ragazzo che porta uno zaino rosso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2000" dirty="0" smtClean="0"/>
              <a:t>ISCRIZIONI A.S. 2020/2021</a:t>
            </a:r>
            <a:endParaRPr lang="it-IT" sz="2000" dirty="0"/>
          </a:p>
        </p:txBody>
      </p:sp>
      <p:pic>
        <p:nvPicPr>
          <p:cNvPr id="25" name="Segnaposto immagine 24" descr="Bambino che tiene una matita in mano mentre colora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510152"/>
            <a:ext cx="2639323" cy="800798"/>
          </a:xfrm>
        </p:spPr>
        <p:txBody>
          <a:bodyPr rtlCol="0"/>
          <a:lstStyle/>
          <a:p>
            <a:pPr algn="ctr" rtl="0"/>
            <a:r>
              <a:rPr lang="it-IT" dirty="0" smtClean="0"/>
              <a:t>DAL 04 AL 25 </a:t>
            </a:r>
          </a:p>
          <a:p>
            <a:pPr algn="ctr" rtl="0"/>
            <a:r>
              <a:rPr lang="it-IT" dirty="0" smtClean="0"/>
              <a:t>GENNAIO 2021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smtClean="0"/>
              <a:t>PROGETTI</a:t>
            </a:r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 smtClean="0"/>
              <a:t>CONTINUITA’/ACCOGLIENZA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4"/>
          </p:nvPr>
        </p:nvSpPr>
        <p:spPr>
          <a:xfrm rot="645627">
            <a:off x="6466177" y="293736"/>
            <a:ext cx="4559946" cy="5385143"/>
          </a:xfrm>
        </p:spPr>
      </p:sp>
      <p:pic>
        <p:nvPicPr>
          <p:cNvPr id="10" name="Picture 2" descr="Accoglienza scuola infanzia Insegnante con alunni - TuttoDisegni.com">
            <a:extLst>
              <a:ext uri="{FF2B5EF4-FFF2-40B4-BE49-F238E27FC236}">
                <a16:creationId xmlns:a16="http://schemas.microsoft.com/office/drawing/2014/main" id="{56BF1E9D-6A65-4C3C-9A02-F72A54FDF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1" y="3392622"/>
            <a:ext cx="3843161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stituto Comprensivo Vicinanza - Salerno - HOME">
            <a:extLst>
              <a:ext uri="{FF2B5EF4-FFF2-40B4-BE49-F238E27FC236}">
                <a16:creationId xmlns:a16="http://schemas.microsoft.com/office/drawing/2014/main" id="{873F1CDC-373D-4113-80A9-BB41EBDA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250">
            <a:off x="6521197" y="331647"/>
            <a:ext cx="4329040" cy="53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3200" dirty="0" smtClean="0"/>
              <a:t>ACCORPAMENTO DISCIPLINE</a:t>
            </a:r>
            <a:endParaRPr lang="it-IT" sz="32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algn="ctr" rtl="0"/>
            <a:r>
              <a:rPr lang="it-IT" dirty="0" smtClean="0"/>
              <a:t>ORGANIZZAZIONE ORARIA</a:t>
            </a:r>
          </a:p>
          <a:p>
            <a:pPr algn="ctr" rtl="0"/>
            <a:r>
              <a:rPr lang="it-IT" dirty="0" smtClean="0"/>
              <a:t>DA LUNEDI’ A VENERDI’</a:t>
            </a:r>
          </a:p>
          <a:p>
            <a:pPr algn="ctr" rtl="0"/>
            <a:r>
              <a:rPr lang="it-IT" dirty="0" smtClean="0"/>
              <a:t>ORE 8,15/13,30</a:t>
            </a:r>
            <a:endParaRPr lang="it-IT" dirty="0"/>
          </a:p>
        </p:txBody>
      </p:sp>
      <p:graphicFrame>
        <p:nvGraphicFramePr>
          <p:cNvPr id="7" name="Segnaposto tabella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769878360"/>
              </p:ext>
            </p:extLst>
          </p:nvPr>
        </p:nvGraphicFramePr>
        <p:xfrm>
          <a:off x="6287530" y="486886"/>
          <a:ext cx="3616491" cy="585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785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477706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</a:tblGrid>
              <a:tr h="909823">
                <a:tc>
                  <a:txBody>
                    <a:bodyPr/>
                    <a:lstStyle/>
                    <a:p>
                      <a:pPr rtl="0"/>
                      <a:endParaRPr lang="it-IT" sz="1200" b="1" noProof="0" dirty="0">
                        <a:latin typeface="+mj-lt"/>
                      </a:endParaRPr>
                    </a:p>
                    <a:p>
                      <a:pPr rtl="0"/>
                      <a:r>
                        <a:rPr lang="it-IT" sz="1600" b="1" noProof="0" dirty="0" smtClean="0">
                          <a:latin typeface="+mj-lt"/>
                        </a:rPr>
                        <a:t>DISCIPLINE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600" b="1" noProof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ORE</a:t>
                      </a:r>
                      <a:endParaRPr lang="it-IT" sz="16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909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ITALIANO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ARTE E IMMAGINE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MUSICA</a:t>
                      </a:r>
                      <a:endParaRPr lang="it-IT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909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MATEMATICA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SCIENZE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TECNOLOGIA</a:t>
                      </a:r>
                      <a:endParaRPr lang="it-IT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909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STORIA-GEOGRAFIA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CITTADINANZA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SCIENZE MOTORIE</a:t>
                      </a:r>
                      <a:endParaRPr lang="it-IT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it-IT" sz="1600" i="0" kern="1200" noProof="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algn="ctr" defTabSz="914400" rtl="0" eaLnBrk="1" latinLnBrk="0" hangingPunct="1"/>
                      <a:endParaRPr lang="it-IT" sz="1600" i="0" kern="1200" noProof="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ctr" defTabSz="914400" rtl="0" eaLnBrk="1" latinLnBrk="0" hangingPunct="1"/>
                      <a:endParaRPr lang="it-IT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909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INGLESE</a:t>
                      </a:r>
                      <a:endParaRPr lang="it-IT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it-IT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909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RELIGIONE CATTOLICA</a:t>
                      </a:r>
                      <a:endParaRPr lang="it-IT" sz="16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i="0" kern="1200" noProof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it-IT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3200" dirty="0" smtClean="0"/>
              <a:t>RISORSE STRUTTURALI</a:t>
            </a:r>
            <a:endParaRPr lang="it-IT" sz="32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 rtlCol="0">
            <a:normAutofit/>
          </a:bodyPr>
          <a:lstStyle/>
          <a:p>
            <a:pPr algn="ctr"/>
            <a:r>
              <a:rPr lang="it-IT" dirty="0"/>
              <a:t>La </a:t>
            </a:r>
            <a:r>
              <a:rPr lang="it-IT" dirty="0" smtClean="0"/>
              <a:t>scuola primaria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Plesso «De </a:t>
            </a:r>
            <a:r>
              <a:rPr lang="it-IT" dirty="0" err="1" smtClean="0"/>
              <a:t>Amicis</a:t>
            </a:r>
            <a:r>
              <a:rPr lang="it-IT" dirty="0" smtClean="0"/>
              <a:t>»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si trova </a:t>
            </a:r>
            <a:r>
              <a:rPr lang="it-IT" dirty="0" smtClean="0"/>
              <a:t>in Via </a:t>
            </a:r>
            <a:r>
              <a:rPr lang="it-IT" dirty="0" err="1" smtClean="0"/>
              <a:t>Perasso</a:t>
            </a:r>
            <a:r>
              <a:rPr lang="it-IT" dirty="0" smtClean="0"/>
              <a:t> N° 2</a:t>
            </a:r>
            <a:endParaRPr lang="it-IT" dirty="0"/>
          </a:p>
        </p:txBody>
      </p:sp>
      <p:graphicFrame>
        <p:nvGraphicFramePr>
          <p:cNvPr id="7" name="Segnaposto tabella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78928948"/>
              </p:ext>
            </p:extLst>
          </p:nvPr>
        </p:nvGraphicFramePr>
        <p:xfrm>
          <a:off x="5712031" y="638610"/>
          <a:ext cx="5617029" cy="477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7029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</a:tblGrid>
              <a:tr h="4776537">
                <a:tc>
                  <a:txBody>
                    <a:bodyPr/>
                    <a:lstStyle/>
                    <a:p>
                      <a:endParaRPr lang="it-IT" sz="2000" b="1" dirty="0" smtClean="0"/>
                    </a:p>
                    <a:p>
                      <a:r>
                        <a:rPr lang="it-IT" sz="2400" b="1" dirty="0" smtClean="0"/>
                        <a:t>Risorse strutturali:</a:t>
                      </a:r>
                    </a:p>
                    <a:p>
                      <a:endParaRPr lang="it-IT" sz="2400" b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2400" dirty="0" smtClean="0"/>
                        <a:t>Aula docenti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2400" dirty="0" smtClean="0"/>
                        <a:t>Aula magna</a:t>
                      </a:r>
                      <a:endParaRPr lang="it-IT" sz="2400" i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2400" dirty="0" smtClean="0"/>
                        <a:t>Biblioteca</a:t>
                      </a:r>
                      <a:endParaRPr lang="it-IT" sz="2400" i="1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2400" dirty="0" smtClean="0"/>
                        <a:t>Palestra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2400" dirty="0" smtClean="0"/>
                        <a:t>Laboratorio di informatica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2400" dirty="0" smtClean="0"/>
                        <a:t>Aule con LIM e connessione ad internet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sz="2400" dirty="0" smtClean="0"/>
                        <a:t>Cortile interno</a:t>
                      </a:r>
                    </a:p>
                    <a:p>
                      <a:pPr rtl="0"/>
                      <a:endParaRPr lang="it-IT" sz="1200" b="1" noProof="0" dirty="0" smtClean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70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pPr rtl="0"/>
              <a:t>6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/>
          <a:lstStyle/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kern="0" dirty="0">
                <a:solidFill>
                  <a:srgbClr val="0099FF"/>
                </a:solidFill>
                <a:latin typeface="Comic Sans MS" pitchFamily="66"/>
                <a:ea typeface="Microsoft YaHei" pitchFamily="2"/>
                <a:cs typeface="Mangal" pitchFamily="2"/>
              </a:rPr>
              <a:t>Sostenere lo sviluppo</a:t>
            </a:r>
          </a:p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kern="0" dirty="0">
                <a:solidFill>
                  <a:srgbClr val="0099FF"/>
                </a:solidFill>
                <a:latin typeface="Comic Sans MS" pitchFamily="66"/>
                <a:ea typeface="Microsoft YaHei" pitchFamily="2"/>
                <a:cs typeface="Mangal" pitchFamily="2"/>
              </a:rPr>
              <a:t>  di crescita dei bambini</a:t>
            </a:r>
          </a:p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kern="0" dirty="0">
                <a:solidFill>
                  <a:srgbClr val="0099FF"/>
                </a:solidFill>
                <a:latin typeface="Comic Sans MS" pitchFamily="66"/>
                <a:ea typeface="Microsoft YaHei" pitchFamily="2"/>
                <a:cs typeface="Mangal" pitchFamily="2"/>
              </a:rPr>
              <a:t> nella loro globalità</a:t>
            </a:r>
          </a:p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kern="0" dirty="0">
                <a:solidFill>
                  <a:srgbClr val="0099FF"/>
                </a:solidFill>
                <a:latin typeface="Comic Sans MS" pitchFamily="66"/>
                <a:ea typeface="Microsoft YaHei" pitchFamily="2"/>
                <a:cs typeface="Mangal" pitchFamily="2"/>
              </a:rPr>
              <a:t>come esseri umani</a:t>
            </a:r>
          </a:p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kern="0" dirty="0">
                <a:solidFill>
                  <a:srgbClr val="0099FF"/>
                </a:solidFill>
                <a:latin typeface="Comic Sans MS" pitchFamily="66"/>
                <a:ea typeface="Microsoft YaHei" pitchFamily="2"/>
                <a:cs typeface="Mangal" pitchFamily="2"/>
              </a:rPr>
              <a:t> consapevoli</a:t>
            </a:r>
          </a:p>
          <a:p>
            <a:pPr rtl="0"/>
            <a:endParaRPr lang="it-IT" dirty="0"/>
          </a:p>
        </p:txBody>
      </p:sp>
      <p:pic>
        <p:nvPicPr>
          <p:cNvPr id="9" name="Segnaposto immagine 8" descr="Set di strumenti per disegnare e dipingere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8204" y="1085551"/>
            <a:ext cx="3548280" cy="884294"/>
          </a:xfrm>
        </p:spPr>
        <p:txBody>
          <a:bodyPr rtlCol="0">
            <a:normAutofit/>
          </a:bodyPr>
          <a:lstStyle/>
          <a:p>
            <a:pPr rtl="0"/>
            <a:r>
              <a:rPr lang="it-IT" sz="2000" dirty="0" smtClean="0"/>
              <a:t>OBIETTIVI SCUOLA PRIMARIA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 smtClean="0"/>
              <a:t>PROCEDURA ISCRIZIONI</a:t>
            </a:r>
            <a:endParaRPr lang="it-IT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7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695699" y="1828390"/>
            <a:ext cx="79327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</a:rPr>
              <a:t>Registrarsi sul sito del MIUR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all’indirizzo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www.istruzione.it/iscrizionionline/</a:t>
            </a: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raggiungibile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</a:rPr>
              <a:t>dalla home page del MIUR o dal sito della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scuola.</a:t>
            </a: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</a:rPr>
              <a:t>Si riceverà sulla propria casella di posta elettronica il codice personale di accesso al servizio </a:t>
            </a:r>
            <a:r>
              <a:rPr lang="it-IT" altLang="it-IT" b="1" dirty="0" err="1">
                <a:solidFill>
                  <a:schemeClr val="accent1">
                    <a:lumMod val="75000"/>
                  </a:schemeClr>
                </a:solidFill>
              </a:rPr>
              <a:t>IscrizioniOnLine</a:t>
            </a:r>
            <a:r>
              <a:rPr lang="it-IT" altLang="it-IT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defRPr/>
            </a:pP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La registrazione può avvenire a partire </a:t>
            </a:r>
            <a:r>
              <a:rPr lang="it-IT" altLang="it-IT" b="1" dirty="0" smtClean="0">
                <a:solidFill>
                  <a:schemeClr val="accent1">
                    <a:lumMod val="75000"/>
                  </a:schemeClr>
                </a:solidFill>
              </a:rPr>
              <a:t>dal 04 e fino al 25 </a:t>
            </a: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gennaio </a:t>
            </a:r>
            <a:r>
              <a:rPr lang="it-IT" altLang="it-IT" b="1" dirty="0" smtClean="0">
                <a:solidFill>
                  <a:schemeClr val="accent1">
                    <a:lumMod val="75000"/>
                  </a:schemeClr>
                </a:solidFill>
              </a:rPr>
              <a:t>2021.</a:t>
            </a:r>
          </a:p>
          <a:p>
            <a:pPr algn="just"/>
            <a:r>
              <a:rPr lang="it-IT" altLang="it-IT" dirty="0">
                <a:solidFill>
                  <a:schemeClr val="accent1">
                    <a:lumMod val="75000"/>
                  </a:schemeClr>
                </a:solidFill>
              </a:rPr>
              <a:t>Le famiglie per poter effettuare l’iscrizione on line devono:</a:t>
            </a:r>
          </a:p>
          <a:p>
            <a:pPr algn="just">
              <a:buFontTx/>
              <a:buChar char="-"/>
            </a:pP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individuare la scuola d’interesse </a:t>
            </a: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</a:rPr>
              <a:t>(anche attraverso l’aiuto di “Scuola in Chiaro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”);</a:t>
            </a: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it-IT" altLang="it-IT" b="1" dirty="0">
                <a:solidFill>
                  <a:schemeClr val="accent1">
                    <a:lumMod val="75000"/>
                  </a:schemeClr>
                </a:solidFill>
              </a:rPr>
              <a:t>registrarsi sul sito.</a:t>
            </a:r>
          </a:p>
          <a:p>
            <a:pPr algn="just">
              <a:buFontTx/>
              <a:buChar char="-"/>
            </a:pPr>
            <a:endParaRPr lang="it-IT" altLang="it-IT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rgbClr val="F07F09"/>
              </a:buClr>
            </a:pPr>
            <a:r>
              <a:rPr lang="it-IT" altLang="it-IT" dirty="0">
                <a:solidFill>
                  <a:schemeClr val="accent1">
                    <a:lumMod val="75000"/>
                  </a:schemeClr>
                </a:solidFill>
              </a:rPr>
              <a:t>Codice meccanografico della </a:t>
            </a:r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scuola primaria. “Plesso De Amicis”: </a:t>
            </a:r>
            <a:r>
              <a:rPr lang="it-IT" dirty="0"/>
              <a:t>RGEE82601V</a:t>
            </a: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rgbClr val="F07F09"/>
              </a:buClr>
            </a:pP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rgbClr val="F07F09"/>
              </a:buClr>
            </a:pP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rgbClr val="F07F09"/>
              </a:buClr>
            </a:pP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defRPr/>
            </a:pPr>
            <a:endParaRPr lang="it-IT" altLang="it-IT" b="1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 smtClean="0"/>
              <a:t>PROCEDURA ISCRIZIONI</a:t>
            </a:r>
            <a:endParaRPr lang="it-IT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8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351314" y="2551837"/>
            <a:ext cx="8277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07F09"/>
              </a:buClr>
            </a:pPr>
            <a:endParaRPr lang="it-IT" alt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it-IT" altLang="it-IT" b="1" dirty="0">
              <a:solidFill>
                <a:srgbClr val="FF0000"/>
              </a:solidFill>
            </a:endParaRPr>
          </a:p>
          <a:p>
            <a:pPr>
              <a:defRPr/>
            </a:pPr>
            <a:endParaRPr lang="it-IT" alt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3047999" y="2413338"/>
            <a:ext cx="78060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-Compilare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la domanda in tutte le sue 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parti attraverso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il sistema “Iscrizioni on line</a:t>
            </a: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”.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-Il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sistema “Iscrizioni on line” si farà carico di avvisare le famiglie, via posta elettronica, in tempo reale dell’avvenuta registrazione o delle variazioni di stato della domanda. </a:t>
            </a:r>
            <a:endParaRPr lang="it-IT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it-IT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-La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famiglia, inoltre, attraverso una funzione web potrà in ogni momento seguire l’iter della domanda inoltrata.</a:t>
            </a:r>
          </a:p>
          <a:p>
            <a:pPr algn="just"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53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it-IT" sz="3600" dirty="0" smtClean="0"/>
              <a:t>PROCEDURA ISCRIZIONI</a:t>
            </a:r>
            <a:endParaRPr lang="it-IT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it-IT" smtClean="0"/>
              <a:t>9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2484058" y="2328225"/>
            <a:ext cx="827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07F09"/>
              </a:buClr>
            </a:pPr>
            <a:r>
              <a:rPr lang="it-IT" dirty="0"/>
              <a:t>Sul sito </a:t>
            </a:r>
            <a:r>
              <a:rPr lang="it-IT" altLang="it-IT" dirty="0">
                <a:hlinkClick r:id="rId3"/>
              </a:rPr>
              <a:t>www.istruzione.it/iscrizionionline/ </a:t>
            </a:r>
            <a:endParaRPr lang="it-IT" alt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3507179" y="3067013"/>
            <a:ext cx="7806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167" y="3073009"/>
            <a:ext cx="3167062" cy="122396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04" y="4672425"/>
            <a:ext cx="30241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412674" y="3334967"/>
            <a:ext cx="413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sz="2000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Entra in quest'area per compilare ed inoltrare il modulo di iscrizione</a:t>
            </a:r>
          </a:p>
        </p:txBody>
      </p:sp>
      <p:sp>
        <p:nvSpPr>
          <p:cNvPr id="9" name="Rettangolo 8"/>
          <p:cNvSpPr/>
          <p:nvPr/>
        </p:nvSpPr>
        <p:spPr>
          <a:xfrm>
            <a:off x="6780810" y="4672425"/>
            <a:ext cx="33666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altLang="it-IT" sz="2000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Scegli la scuola considerando </a:t>
            </a:r>
            <a:r>
              <a:rPr lang="it-IT" altLang="it-IT" sz="2000" dirty="0" smtClean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altLang="it-IT" sz="2000" dirty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 sua offerta </a:t>
            </a:r>
            <a:r>
              <a:rPr lang="it-IT" altLang="it-IT" sz="2000" dirty="0" smtClean="0">
                <a:solidFill>
                  <a:srgbClr val="FF33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formativa</a:t>
            </a:r>
            <a:endParaRPr lang="it-IT" altLang="it-IT" sz="2000" dirty="0">
              <a:solidFill>
                <a:srgbClr val="FF33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67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8_TF66931380" id="{F86EEF69-FB6B-4AA0-B50F-76971884A458}" vid="{7C0D3DD6-7266-42CB-8F1A-7D06DA5690B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16c05727-aa75-4e4a-9b5f-8a80a1165891"/>
    <ds:schemaRef ds:uri="http://www.w3.org/XML/1998/namespace"/>
    <ds:schemaRef ds:uri="http://purl.org/dc/dcmitype/"/>
    <ds:schemaRef ds:uri="71af3243-3dd4-4a8d-8c0d-dd76da1f02a5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tf66931380_win32</Template>
  <TotalTime>0</TotalTime>
  <Words>400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2" baseType="lpstr">
      <vt:lpstr>Microsoft YaHei</vt:lpstr>
      <vt:lpstr>Arial</vt:lpstr>
      <vt:lpstr>Calibri</vt:lpstr>
      <vt:lpstr>Comic Sans MS</vt:lpstr>
      <vt:lpstr>Franklin Gothic Book</vt:lpstr>
      <vt:lpstr>Mangal</vt:lpstr>
      <vt:lpstr>Verdana</vt:lpstr>
      <vt:lpstr>Wingdings</vt:lpstr>
      <vt:lpstr>Wingdings 2</vt:lpstr>
      <vt:lpstr>Tema di Office</vt:lpstr>
      <vt:lpstr>OPEN DAY PRIMARIA</vt:lpstr>
      <vt:lpstr>ISCRIZIONI A.S. 2020/2021</vt:lpstr>
      <vt:lpstr>PROGETTI</vt:lpstr>
      <vt:lpstr>ACCORPAMENTO DISCIPLINE</vt:lpstr>
      <vt:lpstr>RISORSE STRUTTURALI</vt:lpstr>
      <vt:lpstr>OBIETTIVI SCUOLA PRIMARIA</vt:lpstr>
      <vt:lpstr>PROCEDURA ISCRIZIONI</vt:lpstr>
      <vt:lpstr>PROCEDURA ISCRIZIONI</vt:lpstr>
      <vt:lpstr>PROCEDURA ISCRIZIONI</vt:lpstr>
      <vt:lpstr>PROCEDURA ISCRIZIONI</vt:lpstr>
      <vt:lpstr>PROCEDURA ISCRIZIONI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2020-12-21T14:11:52Z</dcterms:created>
  <dcterms:modified xsi:type="dcterms:W3CDTF">2020-12-29T09:25:58Z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