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urgette" panose="020B0604020202020204" charset="0"/>
      <p:regular r:id="rId20"/>
    </p:embeddedFont>
    <p:embeddedFont>
      <p:font typeface="Garamond" panose="02020404030301010803" pitchFamily="18" charset="0"/>
      <p:regular r:id="rId21"/>
      <p:bold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+1PKp1jFONEJknsOrrzM+8d08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D09239-1F1E-4515-B944-29CC22140ED7}">
  <a:tblStyle styleId="{2CD09239-1F1E-4515-B944-29CC22140ED7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 b="off" i="off"/>
      <a:tcStyle>
        <a:tcBdr/>
        <a:fill>
          <a:solidFill>
            <a:srgbClr val="CCDFE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DFE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722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9f18c9177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4" name="Google Shape;144;g109f18c9177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7" name="Google Shape;27;p12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77CCE0"/>
          </a:solidFill>
          <a:ln>
            <a:noFill/>
          </a:ln>
        </p:spPr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6" name="Google Shape;36;p13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6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6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16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52" name="Google Shape;52;p16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53;p16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16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5" name="Google Shape;55;p16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b="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7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7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p17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66" name="Google Shape;66;p17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67;p17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68;p17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title"/>
          </p:nvPr>
        </p:nvSpPr>
        <p:spPr>
          <a:xfrm>
            <a:off x="7406649" y="548650"/>
            <a:ext cx="3775200" cy="13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ct val="100000"/>
              <a:buFont typeface="Courgette"/>
              <a:buNone/>
            </a:pPr>
            <a:r>
              <a:rPr lang="it-IT" sz="6000">
                <a:solidFill>
                  <a:srgbClr val="990099"/>
                </a:solidFill>
                <a:latin typeface="Courgette"/>
                <a:ea typeface="Courgette"/>
                <a:cs typeface="Courgette"/>
                <a:sym typeface="Courgette"/>
              </a:rPr>
              <a:t>2021-2022</a:t>
            </a:r>
            <a:br>
              <a:rPr lang="it-IT">
                <a:solidFill>
                  <a:srgbClr val="990099"/>
                </a:solidFill>
              </a:rPr>
            </a:br>
            <a:endParaRPr>
              <a:solidFill>
                <a:srgbClr val="990099"/>
              </a:solidFill>
            </a:endParaRPr>
          </a:p>
        </p:txBody>
      </p:sp>
      <p:pic>
        <p:nvPicPr>
          <p:cNvPr id="107" name="Google Shape;107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016" y="2016848"/>
            <a:ext cx="6109988" cy="430879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dashDot"/>
            <a:round/>
            <a:headEnd type="none" w="sm" len="sm"/>
            <a:tailEnd type="none" w="sm" len="sm"/>
          </a:ln>
        </p:spPr>
      </p:pic>
      <p:sp>
        <p:nvSpPr>
          <p:cNvPr id="108" name="Google Shape;108;p1"/>
          <p:cNvSpPr/>
          <p:nvPr/>
        </p:nvSpPr>
        <p:spPr>
          <a:xfrm>
            <a:off x="704355" y="406382"/>
            <a:ext cx="4118436" cy="1754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5400" cap="flat" cmpd="sng">
                  <a:solidFill>
                    <a:srgbClr val="FC1818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ADADA"/>
                </a:solidFill>
                <a:latin typeface="Century Gothic"/>
              </a:rPr>
              <a:t>OFFERTA </a:t>
            </a:r>
            <a:br>
              <a:rPr b="1" i="0">
                <a:ln w="25400" cap="flat" cmpd="sng">
                  <a:solidFill>
                    <a:srgbClr val="FC1818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ADADA"/>
                </a:solidFill>
                <a:latin typeface="Century Gothic"/>
              </a:rPr>
            </a:br>
            <a:r>
              <a:rPr b="1" i="0">
                <a:ln w="25400" cap="flat" cmpd="sng">
                  <a:solidFill>
                    <a:srgbClr val="FC1818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ADADA"/>
                </a:solidFill>
                <a:latin typeface="Century Gothic"/>
              </a:rPr>
              <a:t>FORMATIVA</a:t>
            </a:r>
          </a:p>
        </p:txBody>
      </p:sp>
      <p:sp>
        <p:nvSpPr>
          <p:cNvPr id="109" name="Google Shape;109;p1"/>
          <p:cNvSpPr/>
          <p:nvPr/>
        </p:nvSpPr>
        <p:spPr>
          <a:xfrm>
            <a:off x="465909" y="4503560"/>
            <a:ext cx="49159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CC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SCUOLA DELL’INFANZIA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CC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ISTITUTO COMPRENSIVO GIOVANNI DANTONI</a:t>
            </a:r>
            <a:endParaRPr sz="1800" b="1" i="0" u="none" strike="noStrike" cap="none">
              <a:solidFill>
                <a:srgbClr val="CC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lang="it-IT"/>
              <a:t>Cari genitori,</a:t>
            </a:r>
            <a:endParaRPr/>
          </a:p>
        </p:txBody>
      </p:sp>
      <p:pic>
        <p:nvPicPr>
          <p:cNvPr id="115" name="Google Shape;115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4092" y="3480121"/>
            <a:ext cx="3238821" cy="3005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41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/>
              <a:t>Ogni </a:t>
            </a:r>
            <a:r>
              <a:rPr lang="it-IT" sz="1500"/>
              <a:t>bambino è unico, irripetibile, eccezionale.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 sz="1500"/>
              <a:t>Aiutarlo a crescere rappresenta un grande impegno per ognuno di noi e serve  l’aiuto di tutti.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 sz="1500"/>
              <a:t>La scuola dell’infanzia è, dopo la famiglia, l’ambiente più adatto affinché ogni bambino possa armonicamente sviluppare la propria personalità.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 sz="1500"/>
              <a:t>La nostra scuola, in tal senso, offre ai bambini l’opportunità di crescere attraverso esperienze significative e gratificanti in un ambiente sereno e accogliente con personale scolastico specializzato e attento a tutti i bisogni di ogni singolo bambino.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 sz="1500"/>
              <a:t>Le insegnanti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3862769" y="4897712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it-IT" sz="1800" b="1" i="0" u="none" strike="noStrike" cap="none">
                <a:solidFill>
                  <a:srgbClr val="0000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VILLA PENNA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it-IT" sz="1800" b="1" i="0" u="none" strike="noStrike" cap="none">
                <a:solidFill>
                  <a:srgbClr val="0000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 MANCINI</a:t>
            </a:r>
            <a:endParaRPr sz="1800" b="1" i="0" u="none" strike="noStrike" cap="none">
              <a:solidFill>
                <a:srgbClr val="00008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4189461" y="5100272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marR="0" lvl="0" indent="-685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2" descr="Scuola Infanzia Valverde - Prospetto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51" y="444136"/>
            <a:ext cx="3226526" cy="275626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3879669" y="875212"/>
            <a:ext cx="175721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VALVERDE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 COLOMBO</a:t>
            </a:r>
            <a:endParaRPr sz="1700" b="1" i="0" u="none" strike="noStrike" cap="none">
              <a:solidFill>
                <a:srgbClr val="00008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"/>
          <p:cNvSpPr/>
          <p:nvPr/>
        </p:nvSpPr>
        <p:spPr>
          <a:xfrm rot="1129711">
            <a:off x="5617029" y="1658984"/>
            <a:ext cx="3239588" cy="3252652"/>
          </a:xfrm>
          <a:prstGeom prst="irregularSeal1">
            <a:avLst/>
          </a:prstGeom>
          <a:solidFill>
            <a:schemeClr val="lt1"/>
          </a:solidFill>
          <a:ln w="12700" cap="flat" cmpd="sng">
            <a:solidFill>
              <a:srgbClr val="00008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0000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00008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sono le nostre scuole</a:t>
            </a:r>
            <a:endParaRPr sz="1800" b="0" i="0" u="none" strike="noStrike" cap="none">
              <a:solidFill>
                <a:srgbClr val="00008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lang="it-IT"/>
              <a:t>VALVERDE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LABORATORIO CREATIVO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SALONE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AULA DIDATTICA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GIARDINO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AULA MULTIMEDIALE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it-IT"/>
              <a:t> MENSA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6473094" y="6093551"/>
            <a:ext cx="12664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148538" y="400712"/>
            <a:ext cx="16786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 rot="-5400000">
            <a:off x="-246562" y="1774843"/>
            <a:ext cx="1562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Laboratorio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 descr="Scuola Infanzia Valverde - Laboratorio creativo 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14" y="857794"/>
            <a:ext cx="2880172" cy="284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 descr="WhatsApp Image 2021-12-18 at 13.52.21.jpe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034" y="796834"/>
            <a:ext cx="2634386" cy="288689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 rot="5400000">
            <a:off x="8098971" y="1933302"/>
            <a:ext cx="1191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didattica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6555035" y="380184"/>
            <a:ext cx="9169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Aula</a:t>
            </a:r>
            <a:endParaRPr sz="1800" b="1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3" descr="WhatsApp Image 2021-12-18 at 13.50.50.jpe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342" y="4089514"/>
            <a:ext cx="2853435" cy="23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6688183" y="6048104"/>
            <a:ext cx="8386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salone</a:t>
            </a:r>
            <a:endParaRPr sz="1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3"/>
          <p:cNvSpPr/>
          <p:nvPr/>
        </p:nvSpPr>
        <p:spPr>
          <a:xfrm rot="-2363451">
            <a:off x="3801292" y="3069772"/>
            <a:ext cx="1802673" cy="1489166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CC0099"/>
          </a:solidFill>
          <a:ln w="28575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4075613" y="2756262"/>
            <a:ext cx="131934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it-IT" sz="17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it-IT" sz="1700" b="1" i="0" u="none" strike="noStrike" cap="none">
                <a:solidFill>
                  <a:srgbClr val="FFFF01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it-IT" sz="1700" b="1" i="0" u="none" strike="noStrike" cap="none">
                <a:solidFill>
                  <a:srgbClr val="06D428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it-IT" sz="1700" b="1" i="0" u="none" strike="noStrike" cap="none">
                <a:solidFill>
                  <a:srgbClr val="DC0A73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it-IT" sz="1700" b="1" i="0" u="none" strike="noStrike" cap="none">
                <a:solidFill>
                  <a:srgbClr val="2B0DE1"/>
                </a:solidFill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r>
              <a:rPr lang="it-IT" sz="1700" b="1" i="0" u="none" strike="noStrike" cap="none">
                <a:solidFill>
                  <a:srgbClr val="AA3079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lang="it-IT" sz="1700" b="1" i="0" u="none" strike="noStrike" cap="none">
                <a:solidFill>
                  <a:srgbClr val="41E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endParaRPr sz="1700" b="1" i="0" u="none" strike="noStrike" cap="none">
              <a:solidFill>
                <a:srgbClr val="41EDD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4284618" y="4493624"/>
            <a:ext cx="10842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FC730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it-IT" sz="1800" b="1" i="0" u="none" strike="noStrike" cap="none">
                <a:solidFill>
                  <a:srgbClr val="06D4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it-IT" sz="1800" b="1" i="0" u="none" strike="noStrike" cap="none">
                <a:solidFill>
                  <a:srgbClr val="FF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it-IT" sz="1800" b="1" i="0" u="none" strike="noStrike" cap="none">
                <a:solidFill>
                  <a:srgbClr val="FC181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it-IT" sz="1800" b="1" i="0" u="none" strike="noStrike" cap="none">
                <a:solidFill>
                  <a:srgbClr val="2B0DE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1800" b="1" i="0" u="none" strike="noStrike" cap="none">
              <a:solidFill>
                <a:srgbClr val="2B0DE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3" descr="Scuola Infanzia Valverde - Giardino.jp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394" y="4124597"/>
            <a:ext cx="2947851" cy="2328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705394" y="6087292"/>
            <a:ext cx="100860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2B0DE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giardino</a:t>
            </a:r>
            <a:endParaRPr sz="1600" b="1" i="0" u="none" strike="noStrike" cap="none">
              <a:solidFill>
                <a:srgbClr val="2B0DE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9f18c9177_3_10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4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br>
              <a:rPr lang="it-IT"/>
            </a:br>
            <a:br>
              <a:rPr lang="it-IT"/>
            </a:br>
            <a:r>
              <a:rPr lang="it-IT"/>
              <a:t>VILLA PENNA</a:t>
            </a:r>
            <a:endParaRPr/>
          </a:p>
        </p:txBody>
      </p:sp>
      <p:sp>
        <p:nvSpPr>
          <p:cNvPr id="147" name="Google Shape;147;g109f18c9177_3_10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4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it-IT"/>
              <a:t>Laboratorio di lettura</a:t>
            </a: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it-IT"/>
              <a:t>Aula didattica</a:t>
            </a: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it-IT"/>
              <a:t>Salone</a:t>
            </a:r>
            <a:endParaRPr/>
          </a:p>
          <a:p>
            <a:pPr marL="285750" lvl="0" indent="-2857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it-IT"/>
              <a:t>giardino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109f18c9177_3_10"/>
          <p:cNvSpPr txBox="1"/>
          <p:nvPr/>
        </p:nvSpPr>
        <p:spPr>
          <a:xfrm>
            <a:off x="4201101" y="1241798"/>
            <a:ext cx="18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Aula didattica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09f18c9177_3_10"/>
          <p:cNvSpPr txBox="1"/>
          <p:nvPr/>
        </p:nvSpPr>
        <p:spPr>
          <a:xfrm>
            <a:off x="7515225" y="3133725"/>
            <a:ext cx="129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09f18c9177_3_10"/>
          <p:cNvSpPr/>
          <p:nvPr/>
        </p:nvSpPr>
        <p:spPr>
          <a:xfrm rot="-1641347">
            <a:off x="38609" y="483469"/>
            <a:ext cx="3295652" cy="942993"/>
          </a:xfrm>
          <a:prstGeom prst="ribbon2">
            <a:avLst>
              <a:gd name="adj1" fmla="val 16667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NOSTRI SPAZI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109f18c9177_3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01" y="806728"/>
            <a:ext cx="3785900" cy="417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09f18c9177_3_1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350" y="292514"/>
            <a:ext cx="2345300" cy="31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09f18c9177_3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5763" y="456400"/>
            <a:ext cx="2345317" cy="311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09f18c9177_3_1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81" y="4307994"/>
            <a:ext cx="2990619" cy="1803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09f18c9177_3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9597" y="3639437"/>
            <a:ext cx="2837978" cy="22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09f18c9177_3_10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8805">
            <a:off x="6240211" y="3287625"/>
            <a:ext cx="2676750" cy="29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09f18c9177_3_10"/>
          <p:cNvSpPr txBox="1"/>
          <p:nvPr/>
        </p:nvSpPr>
        <p:spPr>
          <a:xfrm>
            <a:off x="3663600" y="1801789"/>
            <a:ext cx="189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Aula didattica</a:t>
            </a:r>
            <a:endParaRPr sz="18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CasellaDiTesto 1"/>
          <p:cNvSpPr txBox="1"/>
          <p:nvPr/>
        </p:nvSpPr>
        <p:spPr>
          <a:xfrm rot="19635337">
            <a:off x="7253008" y="2558125"/>
            <a:ext cx="119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FFFF00"/>
                </a:solidFill>
              </a:rPr>
              <a:t>salone</a:t>
            </a:r>
          </a:p>
        </p:txBody>
      </p:sp>
      <p:sp>
        <p:nvSpPr>
          <p:cNvPr id="3" name="CasellaDiTesto 2"/>
          <p:cNvSpPr txBox="1"/>
          <p:nvPr/>
        </p:nvSpPr>
        <p:spPr>
          <a:xfrm rot="19490095">
            <a:off x="7017217" y="5292559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giardino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20115" y="2738440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laboratorio lettura</a:t>
            </a:r>
          </a:p>
        </p:txBody>
      </p:sp>
      <p:sp>
        <p:nvSpPr>
          <p:cNvPr id="5" name="CasellaDiTesto 4"/>
          <p:cNvSpPr txBox="1"/>
          <p:nvPr/>
        </p:nvSpPr>
        <p:spPr>
          <a:xfrm rot="20072278">
            <a:off x="1855446" y="4509733"/>
            <a:ext cx="352830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1600" b="1" dirty="0">
                <a:ln/>
                <a:solidFill>
                  <a:schemeClr val="accent3"/>
                </a:solidFill>
              </a:rPr>
              <a:t>Laboratori manipolativi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>
            <a:off x="1563624" y="1983938"/>
            <a:ext cx="939712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it-IT" sz="5400" b="1" i="0" u="none" strike="noStrike" cap="none">
                <a:solidFill>
                  <a:srgbClr val="A603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TEMPO SCOLASTICO E’ DI </a:t>
            </a:r>
            <a:br>
              <a:rPr lang="it-IT" sz="5400" b="1" i="0" u="none" strike="noStrike" cap="none">
                <a:solidFill>
                  <a:srgbClr val="A603A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5400" b="1" i="0" u="none" strike="noStrike" cap="none">
                <a:solidFill>
                  <a:srgbClr val="A603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 ORE</a:t>
            </a:r>
            <a:br>
              <a:rPr lang="it-IT" sz="5400" b="1" i="0" u="none" strike="noStrike" cap="none">
                <a:solidFill>
                  <a:srgbClr val="A603A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5400" b="1" i="0" u="none" strike="noStrike" cap="none">
                <a:solidFill>
                  <a:srgbClr val="A603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SETTIMANALI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2782389" y="4859383"/>
            <a:ext cx="717150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Noto Sans Symbols"/>
              <a:buChar char="✔"/>
            </a:pPr>
            <a:r>
              <a:rPr lang="it-IT" sz="2800" b="0" i="0" u="none" strike="noStrike" cap="none">
                <a:solidFill>
                  <a:srgbClr val="CC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Dalle 8.00 alle 16.00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Noto Sans Symbols"/>
              <a:buChar char="✔"/>
            </a:pPr>
            <a:r>
              <a:rPr lang="it-IT" sz="2800" b="0" i="0" u="none" strike="noStrike" cap="none">
                <a:solidFill>
                  <a:srgbClr val="CC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Dal Lunedì al Venerdì</a:t>
            </a:r>
            <a:endParaRPr sz="2800" b="0" i="0" u="none" strike="noStrike" cap="none">
              <a:solidFill>
                <a:srgbClr val="CC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type="title"/>
          </p:nvPr>
        </p:nvSpPr>
        <p:spPr>
          <a:xfrm>
            <a:off x="1066800" y="271119"/>
            <a:ext cx="10058400" cy="85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</a:pPr>
            <a:r>
              <a:rPr lang="it-IT" sz="3200"/>
              <a:t>LA NOSTRA GIORNATA</a:t>
            </a:r>
            <a:endParaRPr/>
          </a:p>
        </p:txBody>
      </p:sp>
      <p:graphicFrame>
        <p:nvGraphicFramePr>
          <p:cNvPr id="169" name="Google Shape;169;p6"/>
          <p:cNvGraphicFramePr/>
          <p:nvPr/>
        </p:nvGraphicFramePr>
        <p:xfrm>
          <a:off x="2146300" y="1005416"/>
          <a:ext cx="8128000" cy="562352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380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RITROVARSI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SICUREZZA AFFETTIVA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RESPONSABILIZZAZIONE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8.00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9.00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INGRESSO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ACCOGLIENZA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GIOCO LIBERO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COMUNICAZIONE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SOCIALIZZAZIONE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9.00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9.40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RIORDINO MATERIALI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ATTIVITA’ DI ROUTINE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SOCIALIZZAZIONE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9.40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10.15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SPUNTINO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CONDIVISIONE DI REGOLE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10.15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11.00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GIOCO LIBERO e/o guidato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Maturazione ed espressione individuale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11.00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12.00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Attivita’ inerenti alla programmazione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CONDIVISIONE DI REGOLE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12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12,30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RIORDINO MATERIALI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ATTIVITA’ GENERICHE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12,30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13,00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PRIMA USCITA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PRATICHE IGIENICHE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CONDIVISIONE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13.00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13.30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PRANZO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CONDIVISIONE DI REGOLE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ESPRESSIONE E CREATIVITA’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13.30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14.00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ATTIVITA’ DI GIOCO LIBEROe/o guidato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RINFORZO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14.00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15.30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ATTIVITA’ DIDATTICHE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RIORDINO MATERIALI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CONGEDO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15.30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16.00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/>
                        <a:t>SECONDA USCITA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2"/>
          </p:nvPr>
        </p:nvSpPr>
        <p:spPr>
          <a:xfrm>
            <a:off x="9296400" y="2285999"/>
            <a:ext cx="2430780" cy="413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/>
              <a:t>Accoglienza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Stagioni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Feste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Colori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Corpo umano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Integrazione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Attività laboratoriale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Attività alternativa alla R. C.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Continuità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Salute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Ambiente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Ed. civica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Lettura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Legalità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Inglese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Sicurezza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it-IT"/>
              <a:t>Pon</a:t>
            </a:r>
            <a:endParaRPr/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0" y="607391"/>
            <a:ext cx="2517228" cy="16459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7" name="Google Shape;177;p7"/>
          <p:cNvGraphicFramePr/>
          <p:nvPr/>
        </p:nvGraphicFramePr>
        <p:xfrm>
          <a:off x="2994792" y="243731"/>
          <a:ext cx="3781100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37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  <a:highlight>
                            <a:srgbClr val="FFFF00"/>
                          </a:highlight>
                        </a:rPr>
                        <a:t>Accoglienza</a:t>
                      </a:r>
                      <a:endParaRPr sz="3200" u="none" strike="noStrike" cap="none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8" name="Google Shape;178;p7"/>
          <p:cNvGraphicFramePr/>
          <p:nvPr/>
        </p:nvGraphicFramePr>
        <p:xfrm>
          <a:off x="2737289" y="3073983"/>
          <a:ext cx="3781100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37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  <a:highlight>
                            <a:srgbClr val="FFFF00"/>
                          </a:highlight>
                        </a:rPr>
                        <a:t>Feste </a:t>
                      </a:r>
                      <a:endParaRPr sz="3200" u="none" strike="noStrike" cap="none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C00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9" name="Google Shape;179;p7"/>
          <p:cNvGraphicFramePr/>
          <p:nvPr/>
        </p:nvGraphicFramePr>
        <p:xfrm>
          <a:off x="378372" y="3807823"/>
          <a:ext cx="3781100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37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  <a:highlight>
                            <a:srgbClr val="FFFF00"/>
                          </a:highlight>
                        </a:rPr>
                        <a:t>Stagioni </a:t>
                      </a:r>
                      <a:endParaRPr sz="3200" u="none" strike="noStrike" cap="none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99CC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0" name="Google Shape;180;p7"/>
          <p:cNvGraphicFramePr/>
          <p:nvPr/>
        </p:nvGraphicFramePr>
        <p:xfrm>
          <a:off x="378372" y="1011982"/>
          <a:ext cx="3476725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347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</a:rPr>
                        <a:t>integrazione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C00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1" name="Google Shape;181;p7"/>
          <p:cNvGraphicFramePr/>
          <p:nvPr/>
        </p:nvGraphicFramePr>
        <p:xfrm>
          <a:off x="4673819" y="1041353"/>
          <a:ext cx="4169100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416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</a:rPr>
                        <a:t>Legalita’</a:t>
                      </a:r>
                      <a:endParaRPr sz="32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99CC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2" name="Google Shape;182;p7"/>
          <p:cNvGraphicFramePr/>
          <p:nvPr/>
        </p:nvGraphicFramePr>
        <p:xfrm>
          <a:off x="2168196" y="1718356"/>
          <a:ext cx="5248600" cy="51817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52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it-IT" sz="2800" b="1" u="none" strike="noStrike" cap="none">
                          <a:solidFill>
                            <a:srgbClr val="DADADA"/>
                          </a:solidFill>
                        </a:rPr>
                        <a:t>Attivita’ alternativa alla R.C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92D05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3" name="Google Shape;183;p7"/>
          <p:cNvGraphicFramePr/>
          <p:nvPr/>
        </p:nvGraphicFramePr>
        <p:xfrm>
          <a:off x="378372" y="5760720"/>
          <a:ext cx="4169100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416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</a:rPr>
                        <a:t>Continuita’ </a:t>
                      </a:r>
                      <a:endParaRPr sz="32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000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" name="Google Shape;184;p7"/>
          <p:cNvGraphicFramePr/>
          <p:nvPr/>
        </p:nvGraphicFramePr>
        <p:xfrm>
          <a:off x="2876442" y="2365844"/>
          <a:ext cx="1608750" cy="64009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160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it-IT" sz="3600" b="1" u="none" strike="noStrike" cap="none">
                          <a:solidFill>
                            <a:srgbClr val="DADADA"/>
                          </a:solidFill>
                        </a:rPr>
                        <a:t>Salute</a:t>
                      </a:r>
                      <a:endParaRPr sz="36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0070C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5" name="Google Shape;185;p7"/>
          <p:cNvGraphicFramePr/>
          <p:nvPr/>
        </p:nvGraphicFramePr>
        <p:xfrm>
          <a:off x="4691336" y="3832871"/>
          <a:ext cx="4169100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416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</a:rPr>
                        <a:t>Corpo umano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000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6" name="Google Shape;186;p7"/>
          <p:cNvGraphicFramePr/>
          <p:nvPr/>
        </p:nvGraphicFramePr>
        <p:xfrm>
          <a:off x="405413" y="5113989"/>
          <a:ext cx="4169100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416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</a:rPr>
                        <a:t>Inglese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00B05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7" name="Google Shape;187;p7"/>
          <p:cNvGraphicFramePr/>
          <p:nvPr/>
        </p:nvGraphicFramePr>
        <p:xfrm>
          <a:off x="5070750" y="2380552"/>
          <a:ext cx="3640075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364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</a:rPr>
                        <a:t>lettura</a:t>
                      </a:r>
                      <a:endParaRPr sz="32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000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8" name="Google Shape;188;p7"/>
          <p:cNvGraphicFramePr/>
          <p:nvPr/>
        </p:nvGraphicFramePr>
        <p:xfrm>
          <a:off x="5667814" y="5859637"/>
          <a:ext cx="2856075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285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</a:rPr>
                        <a:t>ambiente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00B0F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9" name="Google Shape;189;p7"/>
          <p:cNvGraphicFramePr/>
          <p:nvPr/>
        </p:nvGraphicFramePr>
        <p:xfrm>
          <a:off x="4792497" y="5084682"/>
          <a:ext cx="4169100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416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</a:rPr>
                        <a:t>Sicurezza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99CC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0" name="Google Shape;190;p7"/>
          <p:cNvGraphicFramePr/>
          <p:nvPr/>
        </p:nvGraphicFramePr>
        <p:xfrm>
          <a:off x="7307973" y="3139440"/>
          <a:ext cx="1552475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155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</a:rPr>
                        <a:t>Pon</a:t>
                      </a:r>
                      <a:endParaRPr sz="3200" b="1" u="none" strike="noStrike" cap="none">
                        <a:solidFill>
                          <a:srgbClr val="DADADA"/>
                        </a:solidFill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92D05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1" name="Google Shape;191;p7"/>
          <p:cNvGraphicFramePr/>
          <p:nvPr/>
        </p:nvGraphicFramePr>
        <p:xfrm>
          <a:off x="2919905" y="4466810"/>
          <a:ext cx="3325000" cy="57913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332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</a:rPr>
                        <a:t>Ed. civica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00B0F0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2" name="Google Shape;192;p7"/>
          <p:cNvGraphicFramePr/>
          <p:nvPr/>
        </p:nvGraphicFramePr>
        <p:xfrm>
          <a:off x="260132" y="2394714"/>
          <a:ext cx="2477150" cy="640090"/>
        </p:xfrm>
        <a:graphic>
          <a:graphicData uri="http://schemas.openxmlformats.org/drawingml/2006/table">
            <a:tbl>
              <a:tblPr firstRow="1" bandRow="1">
                <a:noFill/>
                <a:tableStyleId>{2CD09239-1F1E-4515-B944-29CC22140ED7}</a:tableStyleId>
              </a:tblPr>
              <a:tblGrid>
                <a:gridCol w="247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DADA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it-IT" sz="3200" b="1" u="none" strike="noStrike" cap="none">
                          <a:solidFill>
                            <a:srgbClr val="DADADA"/>
                          </a:solidFill>
                          <a:highlight>
                            <a:srgbClr val="FFFF00"/>
                          </a:highlight>
                        </a:rPr>
                        <a:t>Colori </a:t>
                      </a:r>
                      <a:r>
                        <a:rPr lang="it-IT" sz="3600" b="1" u="none" strike="noStrike" cap="none">
                          <a:solidFill>
                            <a:srgbClr val="DADADA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  <a:endParaRPr sz="3600" u="none" strike="noStrike" cap="none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gradFill>
                      <a:gsLst>
                        <a:gs pos="0">
                          <a:srgbClr val="FFFF66"/>
                        </a:gs>
                        <a:gs pos="100000">
                          <a:srgbClr val="CBE8FE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3037490" y="641130"/>
            <a:ext cx="5686096" cy="270115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…..E TANTO ALTRO….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2343807" y="3197904"/>
            <a:ext cx="8166537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it-IT" sz="5400" b="1" i="0" u="none" strike="noStrike" cap="none">
                <a:solidFill>
                  <a:srgbClr val="F2A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ASPETTIAMO</a:t>
            </a:r>
            <a:endParaRPr sz="5400" b="1" i="0" u="none" strike="noStrike" cap="none">
              <a:solidFill>
                <a:srgbClr val="F2A2A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F2A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un incontro online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F2A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sulle </a:t>
            </a:r>
            <a:r>
              <a:rPr lang="it-IT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proposte formative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F2A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it-IT" sz="2800" b="1" i="0" u="none" strike="noStrike" cap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F2A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it-IT" sz="28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iniziative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F2A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it-IT" sz="2800" b="1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collaborazioni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800" b="1" i="0" u="none" strike="noStrike" cap="none">
                <a:solidFill>
                  <a:srgbClr val="F2A2A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</a:t>
            </a:r>
            <a:r>
              <a:rPr lang="it-IT" sz="280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servizi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53304">
            <a:off x="600082" y="3770086"/>
            <a:ext cx="3170002" cy="236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9" descr="infanzia-mani2a-e1485288646145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999" y="235131"/>
            <a:ext cx="11695451" cy="63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5529050" y="155328"/>
            <a:ext cx="61710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2"/>
              </a:buClr>
              <a:buSzPts val="4320"/>
              <a:buFont typeface="Century Gothic"/>
              <a:buNone/>
            </a:pPr>
            <a:r>
              <a:rPr lang="it-IT" sz="3520">
                <a:solidFill>
                  <a:srgbClr val="000082"/>
                </a:solidFill>
              </a:rPr>
              <a:t>Le iscrizioni </a:t>
            </a:r>
            <a:br>
              <a:rPr lang="it-IT" sz="3520">
                <a:solidFill>
                  <a:srgbClr val="000082"/>
                </a:solidFill>
              </a:rPr>
            </a:br>
            <a:r>
              <a:rPr lang="it-IT" sz="3520">
                <a:solidFill>
                  <a:srgbClr val="000082"/>
                </a:solidFill>
              </a:rPr>
              <a:t>sono aperte </a:t>
            </a:r>
            <a:br>
              <a:rPr lang="it-IT" sz="3520">
                <a:solidFill>
                  <a:srgbClr val="000082"/>
                </a:solidFill>
              </a:rPr>
            </a:br>
            <a:r>
              <a:rPr lang="it-IT" sz="3520">
                <a:solidFill>
                  <a:srgbClr val="000082"/>
                </a:solidFill>
              </a:rPr>
              <a:t>dal 4 al 28 gennaio 2022</a:t>
            </a:r>
            <a:endParaRPr sz="3520">
              <a:solidFill>
                <a:srgbClr val="000082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apone">
  <a:themeElements>
    <a:clrScheme name="Vial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368</Words>
  <Application>Microsoft Office PowerPoint</Application>
  <PresentationFormat>Widescreen</PresentationFormat>
  <Paragraphs>143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Garamond</vt:lpstr>
      <vt:lpstr>Century Gothic</vt:lpstr>
      <vt:lpstr>Comic Sans MS</vt:lpstr>
      <vt:lpstr>Courier New</vt:lpstr>
      <vt:lpstr>Courgette</vt:lpstr>
      <vt:lpstr>Arial</vt:lpstr>
      <vt:lpstr>Noto Sans Symbols</vt:lpstr>
      <vt:lpstr>Sapone</vt:lpstr>
      <vt:lpstr>2021-2022 </vt:lpstr>
      <vt:lpstr>Cari genitori,</vt:lpstr>
      <vt:lpstr>VALVERDE</vt:lpstr>
      <vt:lpstr>  VILLA PENNA</vt:lpstr>
      <vt:lpstr>Presentazione standard di PowerPoint</vt:lpstr>
      <vt:lpstr>LA NOSTRA GIORNATA</vt:lpstr>
      <vt:lpstr>Presentazione standard di PowerPoint</vt:lpstr>
      <vt:lpstr>Presentazione standard di PowerPoint</vt:lpstr>
      <vt:lpstr>Le iscrizioni  sono aperte  dal 4 al 28 gennaio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2021-2022</dc:title>
  <dc:creator>Utente</dc:creator>
  <cp:lastModifiedBy>Patrimonio</cp:lastModifiedBy>
  <cp:revision>3</cp:revision>
  <dcterms:created xsi:type="dcterms:W3CDTF">2020-12-22T13:25:04Z</dcterms:created>
  <dcterms:modified xsi:type="dcterms:W3CDTF">2022-01-10T10:48:17Z</dcterms:modified>
</cp:coreProperties>
</file>