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ryGBJTUT1IMdkKIjIrXGxinWt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C3C77D-0E0C-4EA2-9046-0EEA7625FE30}">
  <a:tblStyle styleId="{5CC3C77D-0E0C-4EA2-9046-0EEA7625FE30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9F5"/>
          </a:solidFill>
        </a:fill>
      </a:tcStyle>
    </a:wholeTbl>
    <a:band1H>
      <a:tcTxStyle/>
      <a:tcStyle>
        <a:fill>
          <a:solidFill>
            <a:srgbClr val="CAD1EB"/>
          </a:solidFill>
        </a:fill>
      </a:tcStyle>
    </a:band1H>
    <a:band2H>
      <a:tcTxStyle/>
    </a:band2H>
    <a:band1V>
      <a:tcTxStyle/>
      <a:tcStyle>
        <a:fill>
          <a:solidFill>
            <a:srgbClr val="CAD1EB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ibreFrankl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b7a1b24bd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b7a1b24bd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0b7a1b24bd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 con immagine">
  <p:cSld name="Diapositiva titolo con immagin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4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14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4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4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4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grafico">
  <p:cSld name="Diapositiva con grafico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9" name="Google Shape;169;p2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1" name="Google Shape;171;p2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77" name="Google Shape;177;p23"/>
          <p:cNvSpPr/>
          <p:nvPr>
            <p:ph idx="2" type="chart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" name="Google Shape;178;p23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con didascalia">
  <p:cSld name="Video con didascalia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82" name="Google Shape;182;p2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4" name="Google Shape;184;p24"/>
          <p:cNvSpPr txBox="1"/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7" name="Google Shape;187;p24"/>
          <p:cNvSpPr/>
          <p:nvPr>
            <p:ph idx="2" type="media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8" name="Google Shape;188;p24"/>
          <p:cNvSpPr/>
          <p:nvPr/>
        </p:nvSpPr>
        <p:spPr>
          <a:xfrm>
            <a:off x="-12729" y="3056551"/>
            <a:ext cx="1309593" cy="470436"/>
          </a:xfrm>
          <a:custGeom>
            <a:rect b="b" l="l" r="r" t="t"/>
            <a:pathLst>
              <a:path extrusionOk="0" h="470436" w="1309592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-12729" y="2995521"/>
            <a:ext cx="1525739" cy="737441"/>
          </a:xfrm>
          <a:custGeom>
            <a:rect b="b" l="l" r="r" t="t"/>
            <a:pathLst>
              <a:path extrusionOk="0" h="737440" w="1525739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4792" l="-173096" r="3067" t="238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10792048" y="-12728"/>
            <a:ext cx="1398594" cy="1665599"/>
          </a:xfrm>
          <a:custGeom>
            <a:rect b="b" l="l" r="r" t="t"/>
            <a:pathLst>
              <a:path extrusionOk="0" h="1665598" w="1398594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0686456" y="-12728"/>
            <a:ext cx="1513025" cy="1983461"/>
          </a:xfrm>
          <a:custGeom>
            <a:rect b="b" l="l" r="r" t="t"/>
            <a:pathLst>
              <a:path extrusionOk="0" h="1983460" w="1513024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6372" l="10184" r="-101660" t="-697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5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94" name="Google Shape;194;p25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9" name="Google Shape;209;p25"/>
          <p:cNvSpPr txBox="1"/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5"/>
          <p:cNvSpPr txBox="1"/>
          <p:nvPr>
            <p:ph idx="1" type="subTitle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6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213" name="Google Shape;213;p26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6" name="Google Shape;216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17" name="Google Shape;217;p2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9" name="Google Shape;219;p2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" name="Google Shape;220;p2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26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5" name="Google Shape;225;p2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26" name="Google Shape;226;p2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3" name="Google Shape;233;p2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5" name="Google Shape;235;p27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27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40" name="Google Shape;240;p27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41" name="Google Shape;241;p27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5" name="Google Shape;245;p27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7"/>
          <p:cNvSpPr txBox="1"/>
          <p:nvPr>
            <p:ph idx="1" type="body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49" name="Google Shape;249;p2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1" name="Google Shape;251;p28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28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57" name="Google Shape;257;p28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1" name="Google Shape;261;p28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8"/>
          <p:cNvSpPr txBox="1"/>
          <p:nvPr>
            <p:ph idx="1" type="body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28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6" name="Google Shape;266;p2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8" name="Google Shape;268;p29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9" name="Google Shape;269;p29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73" name="Google Shape;273;p2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4" name="Google Shape;274;p29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8" name="Google Shape;278;p29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29"/>
          <p:cNvSpPr txBox="1"/>
          <p:nvPr>
            <p:ph idx="2" type="body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3" type="body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2" name="Google Shape;282;p29"/>
          <p:cNvSpPr txBox="1"/>
          <p:nvPr>
            <p:ph idx="4" type="body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85" name="Google Shape;285;p3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7" name="Google Shape;287;p3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4" name="Google Shape;294;p30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30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con grafico">
  <p:cSld name="2_Diapositiva con grafico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8" name="Google Shape;298;p3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0" name="Google Shape;300;p3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31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31"/>
          <p:cNvSpPr/>
          <p:nvPr>
            <p:ph idx="2" type="pic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8" name="Google Shape;308;p31"/>
          <p:cNvSpPr txBox="1"/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1" name="Google Shape;311;p3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3" name="Google Shape;313;p3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316" name="Google Shape;316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17" name="Google Shape;317;p3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con immagine">
  <p:cSld name="Intestazione della sezione con immagin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5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38" name="Google Shape;38;p15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" name="Google Shape;41;p1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2" name="Google Shape;42;p1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4" name="Google Shape;44;p1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15"/>
          <p:cNvSpPr/>
          <p:nvPr>
            <p:ph idx="2" type="pic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9" name="Google Shape;49;p1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15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" name="Google Shape;51;p15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2" name="Google Shape;52;p15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uale" showMasterSp="0">
  <p:cSld name="Manuale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/>
          <p:nvPr/>
        </p:nvSpPr>
        <p:spPr>
          <a:xfrm>
            <a:off x="-12778" y="429785"/>
            <a:ext cx="7606299" cy="1490682"/>
          </a:xfrm>
          <a:custGeom>
            <a:rect b="b" l="l" r="r" t="t"/>
            <a:pathLst>
              <a:path extrusionOk="0" h="1490681" w="7606298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3"/>
          <p:cNvSpPr txBox="1"/>
          <p:nvPr>
            <p:ph idx="2" type="body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3"/>
          <p:cNvSpPr txBox="1"/>
          <p:nvPr>
            <p:ph idx="3" type="body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3"/>
          <p:cNvSpPr txBox="1"/>
          <p:nvPr>
            <p:ph idx="4" type="body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3"/>
          <p:cNvSpPr txBox="1"/>
          <p:nvPr>
            <p:ph idx="5" type="body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3"/>
          <p:cNvSpPr txBox="1"/>
          <p:nvPr>
            <p:ph idx="6" type="body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33"/>
          <p:cNvSpPr txBox="1"/>
          <p:nvPr>
            <p:ph idx="7" type="body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33"/>
          <p:cNvSpPr txBox="1"/>
          <p:nvPr>
            <p:ph idx="8" type="body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33"/>
          <p:cNvSpPr txBox="1"/>
          <p:nvPr>
            <p:ph idx="9" type="body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33"/>
          <p:cNvSpPr txBox="1"/>
          <p:nvPr>
            <p:ph idx="13" type="body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33"/>
          <p:cNvSpPr txBox="1"/>
          <p:nvPr>
            <p:ph idx="14" type="body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33"/>
          <p:cNvSpPr txBox="1"/>
          <p:nvPr>
            <p:ph idx="15" type="body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3"/>
          <p:cNvSpPr txBox="1"/>
          <p:nvPr>
            <p:ph idx="16" type="body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33"/>
          <p:cNvSpPr/>
          <p:nvPr>
            <p:ph idx="17" type="pic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33"/>
          <p:cNvSpPr/>
          <p:nvPr>
            <p:ph idx="18" type="pic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33"/>
          <p:cNvSpPr/>
          <p:nvPr>
            <p:ph idx="19" type="pic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33"/>
          <p:cNvSpPr/>
          <p:nvPr>
            <p:ph idx="20" type="pic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3"/>
          <p:cNvSpPr txBox="1"/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0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testo 1">
  <p:cSld name="Layout testo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8" name="Google Shape;58;p1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b="0"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8" name="Google Shape;68;p16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69" name="Google Shape;69;p16"/>
            <p:cNvSpPr/>
            <p:nvPr/>
          </p:nvSpPr>
          <p:spPr>
            <a:xfrm>
              <a:off x="5518024" y="-12700"/>
              <a:ext cx="2287209" cy="5565543"/>
            </a:xfrm>
            <a:custGeom>
              <a:rect b="b" l="l" r="r" t="t"/>
              <a:pathLst>
                <a:path extrusionOk="0" h="5565543" w="2287209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5537084" y="-12700"/>
              <a:ext cx="6340653" cy="6455013"/>
            </a:xfrm>
            <a:custGeom>
              <a:rect b="b" l="l" r="r" t="t"/>
              <a:pathLst>
                <a:path extrusionOk="0" h="6455013" w="634065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5830609" y="-12700"/>
              <a:ext cx="5756144" cy="6150052"/>
            </a:xfrm>
            <a:custGeom>
              <a:rect b="b" l="l" r="r" t="t"/>
              <a:pathLst>
                <a:path extrusionOk="0" h="6150052" w="5756143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2" name="Google Shape;72;p16"/>
          <p:cNvSpPr/>
          <p:nvPr>
            <p:ph idx="3" type="pic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abella">
  <p:cSld name="Diapositiva con tabella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5" name="Google Shape;75;p1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83" name="Google Shape;83;p17"/>
          <p:cNvSpPr/>
          <p:nvPr/>
        </p:nvSpPr>
        <p:spPr>
          <a:xfrm>
            <a:off x="2641930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2847733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4607" l="-76814" r="6335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7" name="Google Shape;87;p1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91" name="Google Shape;91;p18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92" name="Google Shape;92;p18"/>
            <p:cNvSpPr/>
            <p:nvPr/>
          </p:nvSpPr>
          <p:spPr>
            <a:xfrm>
              <a:off x="227974" y="-12694"/>
              <a:ext cx="2146414" cy="5677200"/>
            </a:xfrm>
            <a:custGeom>
              <a:rect b="b" l="l" r="r" t="t"/>
              <a:pathLst>
                <a:path extrusionOk="0" h="5677200" w="2146413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6818" y="-12694"/>
              <a:ext cx="11328999" cy="5689901"/>
            </a:xfrm>
            <a:custGeom>
              <a:rect b="b" l="l" r="r" t="t"/>
              <a:pathLst>
                <a:path extrusionOk="0" h="5689900" w="11328999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1152583" y="-12694"/>
              <a:ext cx="11036884" cy="5410486"/>
            </a:xfrm>
            <a:custGeom>
              <a:rect b="b" l="l" r="r" t="t"/>
              <a:pathLst>
                <a:path extrusionOk="0" h="5410485" w="11036883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8"/>
          <p:cNvSpPr/>
          <p:nvPr>
            <p:ph idx="2" type="pic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8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0" name="Google Shape;100;p1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2" name="Google Shape;102;p19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07" name="Google Shape;107;p1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8" name="Google Shape;108;p19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2" name="Google Shape;112;p19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i ringraziamento">
  <p:cSld name="Diapositiva di ringraziamento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115" name="Google Shape;115;p20"/>
            <p:cNvSpPr/>
            <p:nvPr/>
          </p:nvSpPr>
          <p:spPr>
            <a:xfrm>
              <a:off x="6678503" y="1272318"/>
              <a:ext cx="5526208" cy="2007220"/>
            </a:xfrm>
            <a:custGeom>
              <a:rect b="b" l="l" r="r" t="t"/>
              <a:pathLst>
                <a:path extrusionOk="0" h="2007220" w="5526207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7262884" y="665690"/>
              <a:ext cx="4941827" cy="2591601"/>
            </a:xfrm>
            <a:custGeom>
              <a:rect b="b" l="l" r="r" t="t"/>
              <a:pathLst>
                <a:path extrusionOk="0" h="2591601" w="4941827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7" name="Google Shape;117;p20"/>
          <p:cNvSpPr/>
          <p:nvPr/>
        </p:nvSpPr>
        <p:spPr>
          <a:xfrm>
            <a:off x="5886429" y="5240536"/>
            <a:ext cx="1486046" cy="1625760"/>
          </a:xfrm>
          <a:custGeom>
            <a:rect b="b" l="l" r="r" t="t"/>
            <a:pathLst>
              <a:path extrusionOk="0" h="1625760" w="1486046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-13301" y="298479"/>
            <a:ext cx="2679964" cy="762075"/>
          </a:xfrm>
          <a:custGeom>
            <a:rect b="b" l="l" r="r" t="t"/>
            <a:pathLst>
              <a:path extrusionOk="0" h="762075" w="2679963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7752243" y="4099514"/>
            <a:ext cx="4445438" cy="1105009"/>
          </a:xfrm>
          <a:custGeom>
            <a:rect b="b" l="l" r="r" t="t"/>
            <a:pathLst>
              <a:path extrusionOk="0" h="1105008" w="4445437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-13301" y="237513"/>
            <a:ext cx="2895885" cy="1028801"/>
          </a:xfrm>
          <a:custGeom>
            <a:rect b="b" l="l" r="r" t="t"/>
            <a:pathLst>
              <a:path extrusionOk="0" h="1028801" w="2895885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1353" l="-39710" r="1768" t="16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0061" l="10610" r="-117937" t="-16990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6033764" y="5121144"/>
            <a:ext cx="1714669" cy="1740071"/>
          </a:xfrm>
          <a:custGeom>
            <a:rect b="b" l="l" r="r" t="t"/>
            <a:pathLst>
              <a:path extrusionOk="0" h="1740071" w="1714668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0454" l="-67193" r="8110" t="618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8228540" y="3516857"/>
            <a:ext cx="3975491" cy="1663864"/>
          </a:xfrm>
          <a:custGeom>
            <a:rect b="b" l="l" r="r" t="t"/>
            <a:pathLst>
              <a:path extrusionOk="0" h="1663863" w="3975491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6" name="Google Shape;126;p20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127" name="Google Shape;127;p20"/>
            <p:cNvSpPr/>
            <p:nvPr/>
          </p:nvSpPr>
          <p:spPr>
            <a:xfrm>
              <a:off x="-12667" y="4352590"/>
              <a:ext cx="6431657" cy="2511771"/>
            </a:xfrm>
            <a:custGeom>
              <a:rect b="b" l="l" r="r" t="t"/>
              <a:pathLst>
                <a:path extrusionOk="0" h="2511771" w="6431657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-12667" y="718133"/>
              <a:ext cx="6444343" cy="5936914"/>
            </a:xfrm>
            <a:custGeom>
              <a:rect b="b" l="l" r="r" t="t"/>
              <a:pathLst>
                <a:path extrusionOk="0" h="5936914" w="6444342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-12667" y="1036544"/>
              <a:ext cx="6114514" cy="5366057"/>
            </a:xfrm>
            <a:custGeom>
              <a:rect b="b" l="l" r="r" t="t"/>
              <a:pathLst>
                <a:path extrusionOk="0" h="5366057" w="6114514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0" name="Google Shape;130;p20"/>
          <p:cNvSpPr/>
          <p:nvPr>
            <p:ph idx="2" type="pic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0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testo 2">
  <p:cSld name="Layout testo 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4" name="Google Shape;134;p2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39" name="Google Shape;139;p21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40" name="Google Shape;140;p21"/>
            <p:cNvSpPr/>
            <p:nvPr/>
          </p:nvSpPr>
          <p:spPr>
            <a:xfrm>
              <a:off x="-24517" y="970945"/>
              <a:ext cx="4593600" cy="1238400"/>
            </a:xfrm>
            <a:custGeom>
              <a:rect b="b" l="l" r="r" t="t"/>
              <a:pathLst>
                <a:path extrusionOk="0" h="942975" w="34575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-26126" y="587196"/>
              <a:ext cx="4885313" cy="1632656"/>
            </a:xfrm>
            <a:custGeom>
              <a:rect b="b" l="l" r="r" t="t"/>
              <a:pathLst>
                <a:path extrusionOk="0" h="1632656" w="4885312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2" name="Google Shape;142;p21"/>
          <p:cNvSpPr txBox="1"/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6" name="Google Shape;146;p21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147" name="Google Shape;147;p21"/>
            <p:cNvSpPr/>
            <p:nvPr/>
          </p:nvSpPr>
          <p:spPr>
            <a:xfrm>
              <a:off x="0" y="4388743"/>
              <a:ext cx="6396137" cy="1759509"/>
            </a:xfrm>
            <a:custGeom>
              <a:rect b="b" l="l" r="r" t="t"/>
              <a:pathLst>
                <a:path extrusionOk="0" h="1759509" w="6396137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-12667" y="-12667"/>
              <a:ext cx="6418971" cy="5683200"/>
            </a:xfrm>
            <a:custGeom>
              <a:rect b="b" l="l" r="r" t="t"/>
              <a:pathLst>
                <a:path extrusionOk="0" h="5683200" w="6418971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-12667" y="-12667"/>
              <a:ext cx="6114514" cy="5404114"/>
            </a:xfrm>
            <a:custGeom>
              <a:rect b="b" l="l" r="r" t="t"/>
              <a:pathLst>
                <a:path extrusionOk="0" h="5404114" w="61145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0" name="Google Shape;150;p21"/>
          <p:cNvSpPr/>
          <p:nvPr>
            <p:ph idx="4" type="pic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 con sottotitoli">
  <p:cSld name="Due contenuti con sottotitoli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3" name="Google Shape;153;p2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2"/>
          <p:cNvSpPr txBox="1"/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3" type="body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22"/>
          <p:cNvSpPr txBox="1"/>
          <p:nvPr>
            <p:ph idx="4" type="body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5" type="body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65" name="Google Shape;165;p22"/>
          <p:cNvSpPr/>
          <p:nvPr/>
        </p:nvSpPr>
        <p:spPr>
          <a:xfrm>
            <a:off x="4200902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406705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85590" l="-51457" r="5238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hyperlink" Target="http://www.iscrizioni.istruzione.it/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istruzione.it/iscrizionionlin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ercalatuascuola.istruzione.it/cercalatuascuola" TargetMode="External"/><Relationship Id="rId4" Type="http://schemas.openxmlformats.org/officeDocument/2006/relationships/hyperlink" Target="http://cercalatuascuola.istruzione.it/cercalatuascuola" TargetMode="External"/><Relationship Id="rId5" Type="http://schemas.openxmlformats.org/officeDocument/2006/relationships/hyperlink" Target="http://cercalatuascuola.istruzione.it/cercalatuascuo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"/>
          <p:cNvSpPr txBox="1"/>
          <p:nvPr>
            <p:ph idx="3" type="body"/>
          </p:nvPr>
        </p:nvSpPr>
        <p:spPr>
          <a:xfrm rot="720000">
            <a:off x="9613428" y="183846"/>
            <a:ext cx="1391775" cy="126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13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Gennaio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2022</a:t>
            </a:r>
            <a:endParaRPr/>
          </a:p>
        </p:txBody>
      </p:sp>
      <p:sp>
        <p:nvSpPr>
          <p:cNvPr id="347" name="Google Shape;347;p1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it-IT"/>
              <a:t>OPEN DAY</a:t>
            </a:r>
            <a:br>
              <a:rPr lang="it-IT"/>
            </a:br>
            <a:r>
              <a:rPr lang="it-IT"/>
              <a:t>PRIMARIA</a:t>
            </a:r>
            <a:endParaRPr/>
          </a:p>
        </p:txBody>
      </p:sp>
      <p:sp>
        <p:nvSpPr>
          <p:cNvPr id="348" name="Google Shape;348;p1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/>
              <a:t>Istituto Comprensivo GIOVANNI DANTONI SCICLI</a:t>
            </a:r>
            <a:endParaRPr/>
          </a:p>
        </p:txBody>
      </p:sp>
      <p:pic>
        <p:nvPicPr>
          <p:cNvPr id="349" name="Google Shape;34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264" r="9263" t="0"/>
          <a:stretch/>
        </p:blipFill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"/>
          <p:cNvSpPr txBox="1"/>
          <p:nvPr>
            <p:ph type="title"/>
          </p:nvPr>
        </p:nvSpPr>
        <p:spPr>
          <a:xfrm rot="-420000">
            <a:off x="288463" y="2401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it-IT" sz="3600"/>
              <a:t>PROCEDURA ISCRIZIONI</a:t>
            </a:r>
            <a:endParaRPr sz="3600"/>
          </a:p>
        </p:txBody>
      </p:sp>
      <p:sp>
        <p:nvSpPr>
          <p:cNvPr id="429" name="Google Shape;429;p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30" name="Google Shape;430;p9"/>
          <p:cNvSpPr/>
          <p:nvPr/>
        </p:nvSpPr>
        <p:spPr>
          <a:xfrm>
            <a:off x="4276176" y="2328225"/>
            <a:ext cx="459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Sul sito </a:t>
            </a:r>
            <a:r>
              <a:rPr b="0" i="0" lang="it-IT" sz="1800" u="sng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www.istruzione.it/iscrizionionline/ </a:t>
            </a:r>
            <a:endParaRPr b="1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1" name="Google Shape;431;p9"/>
          <p:cNvSpPr/>
          <p:nvPr/>
        </p:nvSpPr>
        <p:spPr>
          <a:xfrm>
            <a:off x="3507179" y="3067013"/>
            <a:ext cx="78060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32" name="Google Shape;4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2167" y="3073009"/>
            <a:ext cx="3167062" cy="12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3604" y="4672425"/>
            <a:ext cx="3024188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9"/>
          <p:cNvSpPr/>
          <p:nvPr/>
        </p:nvSpPr>
        <p:spPr>
          <a:xfrm>
            <a:off x="5497925" y="3282675"/>
            <a:ext cx="42360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FF33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Entra in quest'area per compilare ed inoltrare il modulo di iscrizione</a:t>
            </a:r>
            <a:endParaRPr/>
          </a:p>
        </p:txBody>
      </p:sp>
      <p:sp>
        <p:nvSpPr>
          <p:cNvPr id="435" name="Google Shape;435;p9"/>
          <p:cNvSpPr/>
          <p:nvPr/>
        </p:nvSpPr>
        <p:spPr>
          <a:xfrm>
            <a:off x="6546800" y="4954150"/>
            <a:ext cx="36192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FF33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Scegli la scuola considerando   la sua offerta formativa</a:t>
            </a:r>
            <a:endParaRPr b="0" i="0" sz="2000" u="none" cap="none" strike="noStrike">
              <a:solidFill>
                <a:srgbClr val="FF33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6" name="Google Shape;436;p9"/>
          <p:cNvSpPr txBox="1"/>
          <p:nvPr/>
        </p:nvSpPr>
        <p:spPr>
          <a:xfrm>
            <a:off x="6881050" y="3630700"/>
            <a:ext cx="663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/>
          <p:nvPr>
            <p:ph type="title"/>
          </p:nvPr>
        </p:nvSpPr>
        <p:spPr>
          <a:xfrm rot="-420000">
            <a:off x="288463" y="2401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it-IT" sz="3600"/>
              <a:t>PROCEDURA ISCRIZIONI</a:t>
            </a:r>
            <a:endParaRPr sz="3600"/>
          </a:p>
        </p:txBody>
      </p:sp>
      <p:sp>
        <p:nvSpPr>
          <p:cNvPr id="443" name="Google Shape;443;p1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44" name="Google Shape;444;p10"/>
          <p:cNvSpPr/>
          <p:nvPr/>
        </p:nvSpPr>
        <p:spPr>
          <a:xfrm>
            <a:off x="2351314" y="2551837"/>
            <a:ext cx="827710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 consentire una scelta consapevole della scuola, i genitori hanno a disposizione, all’interno di “Scuola in chiaro”, il Rapporto di Autovalutazione (RAV), documento che fornisce una rappresentazione della qualità del servizio scolastico. </a:t>
            </a:r>
            <a:endParaRPr/>
          </a:p>
        </p:txBody>
      </p:sp>
      <p:sp>
        <p:nvSpPr>
          <p:cNvPr id="445" name="Google Shape;445;p10"/>
          <p:cNvSpPr/>
          <p:nvPr/>
        </p:nvSpPr>
        <p:spPr>
          <a:xfrm>
            <a:off x="3047999" y="2413338"/>
            <a:ext cx="78060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2"/>
          <p:cNvSpPr txBox="1"/>
          <p:nvPr>
            <p:ph type="title"/>
          </p:nvPr>
        </p:nvSpPr>
        <p:spPr>
          <a:xfrm rot="728316">
            <a:off x="7069636" y="2192486"/>
            <a:ext cx="4601072" cy="1321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it-IT"/>
              <a:t>Grazie!</a:t>
            </a:r>
            <a:endParaRPr/>
          </a:p>
        </p:txBody>
      </p:sp>
      <p:sp>
        <p:nvSpPr>
          <p:cNvPr id="452" name="Google Shape;452;p12"/>
          <p:cNvSpPr txBox="1"/>
          <p:nvPr>
            <p:ph idx="1" type="body"/>
          </p:nvPr>
        </p:nvSpPr>
        <p:spPr>
          <a:xfrm rot="515998">
            <a:off x="8515587" y="4253037"/>
            <a:ext cx="3119676" cy="8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/>
              <a:t>VI ASPETTIAMO…</a:t>
            </a:r>
            <a:endParaRPr/>
          </a:p>
        </p:txBody>
      </p:sp>
      <p:pic>
        <p:nvPicPr>
          <p:cNvPr id="453" name="Google Shape;4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86952">
            <a:off x="412616" y="1742675"/>
            <a:ext cx="3904193" cy="179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57583">
            <a:off x="1332443" y="3606713"/>
            <a:ext cx="3427414" cy="164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"/>
          <p:cNvSpPr txBox="1"/>
          <p:nvPr>
            <p:ph type="title"/>
          </p:nvPr>
        </p:nvSpPr>
        <p:spPr>
          <a:xfrm rot="-360018">
            <a:off x="321829" y="1048562"/>
            <a:ext cx="4132641" cy="700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it-IT" sz="2000"/>
              <a:t>ISCRIZIONI A.S.2021-2022</a:t>
            </a:r>
            <a:endParaRPr sz="2000"/>
          </a:p>
        </p:txBody>
      </p:sp>
      <p:pic>
        <p:nvPicPr>
          <p:cNvPr descr="Bambino che tiene una matita in mano mentre colora" id="356" name="Google Shape;356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125" y="1405625"/>
            <a:ext cx="7037425" cy="480755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"/>
          <p:cNvSpPr txBox="1"/>
          <p:nvPr>
            <p:ph idx="11" type="ftr"/>
          </p:nvPr>
        </p:nvSpPr>
        <p:spPr>
          <a:xfrm>
            <a:off x="911225" y="5510152"/>
            <a:ext cx="2639323" cy="800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DAL 04 AL 28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GENNAIO 2022</a:t>
            </a:r>
            <a:endParaRPr/>
          </a:p>
        </p:txBody>
      </p:sp>
      <p:sp>
        <p:nvSpPr>
          <p:cNvPr id="358" name="Google Shape;358;p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it-IT"/>
              <a:t>PROGETTI</a:t>
            </a:r>
            <a:endParaRPr/>
          </a:p>
        </p:txBody>
      </p:sp>
      <p:sp>
        <p:nvSpPr>
          <p:cNvPr id="365" name="Google Shape;365;p3"/>
          <p:cNvSpPr txBox="1"/>
          <p:nvPr>
            <p:ph idx="1" type="body"/>
          </p:nvPr>
        </p:nvSpPr>
        <p:spPr>
          <a:xfrm>
            <a:off x="748025" y="2442375"/>
            <a:ext cx="42543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/>
              <a:t>CONTINUITA’/ACCOGLIENZA</a:t>
            </a:r>
            <a:endParaRPr/>
          </a:p>
        </p:txBody>
      </p:sp>
      <p:sp>
        <p:nvSpPr>
          <p:cNvPr id="366" name="Google Shape;366;p3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8400" lvl="0" marL="18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67" name="Google Shape;367;p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8" name="Google Shape;368;p3"/>
          <p:cNvSpPr/>
          <p:nvPr>
            <p:ph idx="3" type="pic"/>
          </p:nvPr>
        </p:nvSpPr>
        <p:spPr>
          <a:xfrm rot="645627">
            <a:off x="6466177" y="293736"/>
            <a:ext cx="4559946" cy="5385143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ccoglienza scuola infanzia Insegnante con alunni - TuttoDisegni.com" id="369" name="Google Shape;3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500" y="3392625"/>
            <a:ext cx="3843150" cy="309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ituto Comprensivo Vicinanza - Salerno - HOME" id="370" name="Google Shape;37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14251">
            <a:off x="6749436" y="429511"/>
            <a:ext cx="4090680" cy="50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it-IT" sz="3200"/>
              <a:t>ACCORPAMENTO DISCIPLINE</a:t>
            </a:r>
            <a:endParaRPr sz="3200"/>
          </a:p>
        </p:txBody>
      </p:sp>
      <p:sp>
        <p:nvSpPr>
          <p:cNvPr id="377" name="Google Shape;377;p4"/>
          <p:cNvSpPr txBox="1"/>
          <p:nvPr>
            <p:ph idx="1" type="body"/>
          </p:nvPr>
        </p:nvSpPr>
        <p:spPr>
          <a:xfrm>
            <a:off x="748030" y="3314576"/>
            <a:ext cx="3328024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80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/>
              <a:t>ORGANIZZAZIONE ORARIA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/>
              <a:t>DA LUNEDI’ A VENERDI’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/>
              <a:t>ORE 8,05/13,30</a:t>
            </a:r>
            <a:endParaRPr/>
          </a:p>
        </p:txBody>
      </p:sp>
      <p:graphicFrame>
        <p:nvGraphicFramePr>
          <p:cNvPr id="378" name="Google Shape;378;p4"/>
          <p:cNvGraphicFramePr/>
          <p:nvPr/>
        </p:nvGraphicFramePr>
        <p:xfrm>
          <a:off x="6096005" y="4868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{5CC3C77D-0E0C-4EA2-9046-0EEA7625FE30}</a:tableStyleId>
              </a:tblPr>
              <a:tblGrid>
                <a:gridCol w="2494075"/>
                <a:gridCol w="1313925"/>
              </a:tblGrid>
              <a:tr h="90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6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DISCIPLINE</a:t>
                      </a:r>
                      <a:endParaRPr/>
                    </a:p>
                  </a:txBody>
                  <a:tcPr marT="45725" marB="45725" marR="92025" marL="92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600" u="none" cap="none" strike="noStrike">
                          <a:solidFill>
                            <a:schemeClr val="accent4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ORE</a:t>
                      </a:r>
                      <a:endParaRPr b="1" sz="1600" u="none" cap="none" strike="noStrike">
                        <a:solidFill>
                          <a:schemeClr val="accent4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</a:tr>
              <a:tr h="90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ITALIANO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ARTE E IMMAGINE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MUSICA</a:t>
                      </a:r>
                      <a:endParaRPr b="1"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D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0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MATEMATICA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SCIENZE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TECNOLOGIA</a:t>
                      </a:r>
                      <a:endParaRPr b="1"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</a:tr>
              <a:tr h="131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STORIA-GEOGRAFIA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CITTADINANZA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SCIENZE MOTORIE</a:t>
                      </a:r>
                      <a:endParaRPr b="1"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D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0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INGLESE</a:t>
                      </a:r>
                      <a:endParaRPr b="1"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</a:tr>
              <a:tr h="90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RELIGIONE CATTOLICA</a:t>
                      </a:r>
                      <a:endParaRPr b="1"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D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6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i="0" sz="1600" u="none" cap="none" strike="noStrike">
                        <a:solidFill>
                          <a:schemeClr val="accent4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2025" marL="92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79" name="Google Shape;379;p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it-IT" sz="3200"/>
              <a:t>RISORSE STRUTTURALI</a:t>
            </a:r>
            <a:endParaRPr sz="3200"/>
          </a:p>
        </p:txBody>
      </p:sp>
      <p:sp>
        <p:nvSpPr>
          <p:cNvPr id="386" name="Google Shape;386;p5"/>
          <p:cNvSpPr txBox="1"/>
          <p:nvPr>
            <p:ph idx="1" type="body"/>
          </p:nvPr>
        </p:nvSpPr>
        <p:spPr>
          <a:xfrm>
            <a:off x="748030" y="3314576"/>
            <a:ext cx="3328024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80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/>
              <a:t>La scuola primaria</a:t>
            </a:r>
            <a:br>
              <a:rPr lang="it-IT"/>
            </a:br>
            <a:r>
              <a:rPr lang="it-IT"/>
              <a:t>Plesso «De Amicis»</a:t>
            </a:r>
            <a:br>
              <a:rPr lang="it-IT"/>
            </a:br>
            <a:r>
              <a:rPr lang="it-IT"/>
              <a:t>si trova in Via Perasso N° 2</a:t>
            </a:r>
            <a:endParaRPr/>
          </a:p>
        </p:txBody>
      </p:sp>
      <p:graphicFrame>
        <p:nvGraphicFramePr>
          <p:cNvPr id="387" name="Google Shape;387;p5"/>
          <p:cNvGraphicFramePr/>
          <p:nvPr/>
        </p:nvGraphicFramePr>
        <p:xfrm>
          <a:off x="5712031" y="6386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{5CC3C77D-0E0C-4EA2-9046-0EEA7625FE30}</a:tableStyleId>
              </a:tblPr>
              <a:tblGrid>
                <a:gridCol w="5617025"/>
              </a:tblGrid>
              <a:tr h="477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400"/>
                        <a:t>Risorse strutturali:</a:t>
                      </a:r>
                      <a:endParaRPr/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/>
                        <a:t> </a:t>
                      </a:r>
                      <a:endParaRPr b="1" sz="2400"/>
                    </a:p>
                    <a:p>
                      <a:pPr indent="0" lvl="0" marL="1828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Aula magna</a:t>
                      </a:r>
                      <a:endParaRPr i="1" sz="2400"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Biblioteca</a:t>
                      </a:r>
                      <a:endParaRPr i="1" sz="2400"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Palestra</a:t>
                      </a:r>
                      <a:endParaRPr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Laboratorio di informatica</a:t>
                      </a:r>
                      <a:endParaRPr sz="2400"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Laboratorio musicale</a:t>
                      </a:r>
                      <a:endParaRPr sz="2400"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Aule con LIM e connessione ad internet</a:t>
                      </a:r>
                      <a:endParaRPr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Cortile interno</a:t>
                      </a:r>
                      <a:endParaRPr sz="2400"/>
                    </a:p>
                    <a:p>
                      <a:pPr indent="-381000" lvl="0" marL="914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★"/>
                      </a:pPr>
                      <a:r>
                        <a:rPr lang="it-IT" sz="2400"/>
                        <a:t>Aula insegnanti</a:t>
                      </a:r>
                      <a:endParaRPr sz="2400"/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2025" marL="92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388" name="Google Shape;388;p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95" name="Google Shape;395;p6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/>
          <a:p>
            <a:pPr indent="-3810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400"/>
              <a:buFont typeface="Comic Sans MS"/>
              <a:buChar char="★"/>
            </a:pPr>
            <a:r>
              <a:rPr lang="it-IT" sz="240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Sostenere lo sviluppo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400"/>
              <a:buNone/>
            </a:pPr>
            <a:r>
              <a:rPr lang="it-IT" sz="240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di crescita dei bambini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400"/>
              <a:buNone/>
            </a:pPr>
            <a:r>
              <a:rPr lang="it-IT" sz="240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nella loro globalità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400"/>
              <a:buNone/>
            </a:pPr>
            <a:r>
              <a:rPr lang="it-IT" sz="240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come esseri umani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400"/>
              <a:buNone/>
            </a:pPr>
            <a:r>
              <a:rPr lang="it-IT" sz="240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consapevoli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Set di strumenti per disegnare e dipingere" id="396" name="Google Shape;396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5" r="205" t="0"/>
          <a:stretch/>
        </p:blipFill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"/>
          <p:cNvSpPr txBox="1"/>
          <p:nvPr>
            <p:ph type="title"/>
          </p:nvPr>
        </p:nvSpPr>
        <p:spPr>
          <a:xfrm rot="-360000">
            <a:off x="58204" y="1085551"/>
            <a:ext cx="3548280" cy="884294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it-IT" sz="2000"/>
              <a:t>OBIETTIVI SCUOLA PRIMARIA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66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 txBox="1"/>
          <p:nvPr>
            <p:ph type="title"/>
          </p:nvPr>
        </p:nvSpPr>
        <p:spPr>
          <a:xfrm rot="-420000">
            <a:off x="288463" y="2401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it-IT" sz="3600"/>
              <a:t>PROCEDURA ISCRIZIONI</a:t>
            </a:r>
            <a:endParaRPr sz="3600"/>
          </a:p>
        </p:txBody>
      </p:sp>
      <p:sp>
        <p:nvSpPr>
          <p:cNvPr id="404" name="Google Shape;404;p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05" name="Google Shape;405;p7"/>
          <p:cNvSpPr/>
          <p:nvPr/>
        </p:nvSpPr>
        <p:spPr>
          <a:xfrm>
            <a:off x="2651000" y="2224525"/>
            <a:ext cx="7977300" cy="3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1" i="0" sz="18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Per accedere all'applicazione Iscrizioni On Line devi digitare nel browser l’indirizzo  </a:t>
            </a:r>
            <a:r>
              <a:rPr lang="it-IT" sz="1800" u="sng">
                <a:latin typeface="Avenir"/>
                <a:ea typeface="Avenir"/>
                <a:cs typeface="Avenir"/>
                <a:sym typeface="Avenir"/>
                <a:hlinkClick r:id="rId3"/>
              </a:rPr>
              <a:t>www.istruzione.it/iscrizionionline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  e cliccare sul pulsante "Accedi al servizio”.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Per accedere al servizio è 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necessario utilizzare una delle seguenti 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identità digitali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: 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SPID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 (Sistema Pubblico di Identità Digitale), 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CIE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 (Carta di identità elettronica), 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eIDAS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 (electronic IDentification Authentication and Signature)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 e 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richiedere l’abilitazione</a:t>
            </a: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. L’abilitazione deve essere effettuata dal genitore o da chi esercita la responsabilità genitoriale. </a:t>
            </a:r>
            <a:br>
              <a:rPr lang="it-IT" sz="1800">
                <a:latin typeface="Avenir"/>
                <a:ea typeface="Avenir"/>
                <a:cs typeface="Avenir"/>
                <a:sym typeface="Avenir"/>
              </a:rPr>
            </a:br>
            <a:r>
              <a:rPr lang="it-IT" sz="1800">
                <a:latin typeface="Avenir"/>
                <a:ea typeface="Avenir"/>
                <a:cs typeface="Avenir"/>
                <a:sym typeface="Avenir"/>
              </a:rPr>
              <a:t>Puoi abilitarti già dal </a:t>
            </a: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20 dicembre 2021.</a:t>
            </a:r>
            <a:endParaRPr b="1"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18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66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/>
          <p:cNvSpPr txBox="1"/>
          <p:nvPr>
            <p:ph type="title"/>
          </p:nvPr>
        </p:nvSpPr>
        <p:spPr>
          <a:xfrm rot="-420000">
            <a:off x="288463" y="2401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it-IT" sz="3600"/>
              <a:t>PROCEDURA ISCRIZIONI</a:t>
            </a:r>
            <a:endParaRPr sz="3600"/>
          </a:p>
        </p:txBody>
      </p:sp>
      <p:sp>
        <p:nvSpPr>
          <p:cNvPr id="412" name="Google Shape;412;p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3" name="Google Shape;413;p8"/>
          <p:cNvSpPr/>
          <p:nvPr/>
        </p:nvSpPr>
        <p:spPr>
          <a:xfrm>
            <a:off x="2351314" y="2551837"/>
            <a:ext cx="82771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4" name="Google Shape;414;p8"/>
          <p:cNvSpPr/>
          <p:nvPr/>
        </p:nvSpPr>
        <p:spPr>
          <a:xfrm>
            <a:off x="2651000" y="1625175"/>
            <a:ext cx="8203200" cy="5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45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-Compilare la domanda in tutte le sue parti attraverso il sistema “Iscrizioni on line”.</a:t>
            </a:r>
            <a:endParaRPr b="0" i="0" sz="20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45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-Il sistema “Iscrizioni on line” si farà carico di avvisare le famiglie, via posta elettronica, in tempo reale dell’avvenuta registrazione o delle variazioni di stato della domanda. </a:t>
            </a:r>
            <a:endParaRPr b="0" i="0" sz="20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45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-La famiglia, inoltre, attraverso una funzione web potrà in ogni momento seguire l’iter della domanda inoltrata.</a:t>
            </a:r>
            <a:endParaRPr b="0" i="0" sz="2000" u="none" cap="none" strike="noStrike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5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66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b7a1b24bd_0_10"/>
          <p:cNvSpPr txBox="1"/>
          <p:nvPr>
            <p:ph idx="12" type="sldNum"/>
          </p:nvPr>
        </p:nvSpPr>
        <p:spPr>
          <a:xfrm>
            <a:off x="11163743" y="5945824"/>
            <a:ext cx="642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21" name="Google Shape;421;g10b7a1b24bd_0_10"/>
          <p:cNvSpPr txBox="1"/>
          <p:nvPr>
            <p:ph type="title"/>
          </p:nvPr>
        </p:nvSpPr>
        <p:spPr>
          <a:xfrm rot="-420043">
            <a:off x="288387" y="354476"/>
            <a:ext cx="4391138" cy="1325662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PROCEDURA ISCRIZIONE</a:t>
            </a:r>
            <a:endParaRPr/>
          </a:p>
        </p:txBody>
      </p:sp>
      <p:sp>
        <p:nvSpPr>
          <p:cNvPr id="422" name="Google Shape;422;g10b7a1b24bd_0_10"/>
          <p:cNvSpPr txBox="1"/>
          <p:nvPr/>
        </p:nvSpPr>
        <p:spPr>
          <a:xfrm flipH="1">
            <a:off x="3377100" y="1532975"/>
            <a:ext cx="6800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Al </a:t>
            </a:r>
            <a:r>
              <a:rPr b="1" lang="it-IT" sz="16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primo accesso</a:t>
            </a: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, ti viene chiesto, attraverso la pagina di Abilitazione al servizio, di integrare o di confermare i dati di abilitazione. Una volta inseriti o confermati i dati, puoi procedere con la domanda.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Per compilare la domanda di iscrizione clicca sul pulsante “</a:t>
            </a:r>
            <a:r>
              <a:rPr b="1" lang="it-IT" sz="1600">
                <a:latin typeface="Avenir"/>
                <a:ea typeface="Avenir"/>
                <a:cs typeface="Avenir"/>
                <a:sym typeface="Avenir"/>
              </a:rPr>
              <a:t>Nuova domanda</a:t>
            </a: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”.</a:t>
            </a:r>
            <a:br>
              <a:rPr lang="it-IT" sz="1600">
                <a:latin typeface="Avenir"/>
                <a:ea typeface="Avenir"/>
                <a:cs typeface="Avenir"/>
                <a:sym typeface="Avenir"/>
              </a:rPr>
            </a:b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La domanda si articola in quattro sezioni: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-101600" lvl="0" marL="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DATI ALUNNO</a:t>
            </a:r>
            <a:endParaRPr/>
          </a:p>
          <a:p>
            <a:pPr indent="-101600" lvl="0" marL="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DATI FAMIGLIA</a:t>
            </a:r>
            <a:endParaRPr/>
          </a:p>
          <a:p>
            <a:pPr indent="-101600" lvl="0" marL="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it-IT" sz="1600">
                <a:latin typeface="Avenir"/>
                <a:ea typeface="Avenir"/>
                <a:cs typeface="Avenir"/>
                <a:sym typeface="Avenir"/>
              </a:rPr>
              <a:t>DATI SCUOLA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Per procedere  ti occorre conoscere il </a:t>
            </a:r>
            <a:r>
              <a:rPr b="1" lang="it-IT" sz="16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codice della scuola.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2A2A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latin typeface="Avenir"/>
                <a:ea typeface="Avenir"/>
                <a:cs typeface="Avenir"/>
                <a:sym typeface="Avenir"/>
              </a:rPr>
              <a:t>RGEE82601V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 Puoi trovare ulteriori informazioni sulla scuola in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r>
              <a:rPr b="1" lang="it-IT" sz="1600" u="sng">
                <a:solidFill>
                  <a:srgbClr val="0089C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Scuola in </a:t>
            </a:r>
            <a:r>
              <a:rPr b="1" lang="it-IT" sz="1800" u="sng">
                <a:solidFill>
                  <a:srgbClr val="0089C1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Chiaro</a:t>
            </a:r>
            <a:r>
              <a:rPr lang="it-IT" sz="1800" u="sng">
                <a:solidFill>
                  <a:srgbClr val="0089C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</a:t>
            </a:r>
            <a:r>
              <a:rPr lang="it-IT" sz="1800">
                <a:solidFill>
                  <a:srgbClr val="2A2A2A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2020-12-21T14:11:52Z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