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2" roundtripDataSignature="AMtx7miDTmKTfFqfWKkD4sukzNKxWvr5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90425B4-5484-4E07-BD98-348BF2B37ED6}">
  <a:tblStyle styleId="{790425B4-5484-4E07-BD98-348BF2B37ED6}" styleName="Table_0">
    <a:wholeTbl>
      <a:tcTxStyle b="off" i="off">
        <a:font>
          <a:latin typeface="Avenir Next LT Pro"/>
          <a:ea typeface="Avenir Next LT Pro"/>
          <a:cs typeface="Avenir Next LT Pro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CE8E7"/>
          </a:solidFill>
        </a:fill>
      </a:tcStyle>
    </a:wholeTbl>
    <a:band1H>
      <a:tcTxStyle/>
      <a:tcStyle>
        <a:fill>
          <a:solidFill>
            <a:srgbClr val="F8CECC"/>
          </a:solidFill>
        </a:fill>
      </a:tcStyle>
    </a:band1H>
    <a:band2H>
      <a:tcTxStyle/>
    </a:band2H>
    <a:band1V>
      <a:tcTxStyle/>
      <a:tcStyle>
        <a:fill>
          <a:solidFill>
            <a:srgbClr val="F8CECC"/>
          </a:solidFill>
        </a:fill>
      </a:tcStyle>
    </a:band1V>
    <a:band2V>
      <a:tcTxStyle/>
    </a:band2V>
    <a:lastCol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52202860-F8F3-4B60-9C86-77B4E397E6F7}" styleName="Table_1">
    <a:wholeTbl>
      <a:tcTxStyle b="off" i="off">
        <a:font>
          <a:latin typeface="Avenir Next LT Pro"/>
          <a:ea typeface="Avenir Next LT Pro"/>
          <a:cs typeface="Avenir Next LT Pro"/>
        </a:font>
        <a:schemeClr val="dk1"/>
      </a:tcTxStyle>
      <a:tcStyle>
        <a:tcBdr>
          <a:left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4">
              <a:alpha val="40000"/>
            </a:schemeClr>
          </a:solidFill>
        </a:fill>
      </a:tcStyle>
    </a:band1H>
    <a:band2H>
      <a:tcTxStyle/>
    </a:band2H>
    <a:band1V>
      <a:tcTxStyle/>
      <a:tcStyle>
        <a:tcBdr>
          <a:top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TxStyle/>
    </a:band2V>
    <a:lastCol>
      <a:tcTxStyle b="on" i="off"/>
      <a:tcStyle>
        <a:tcBdr>
          <a:left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lastCol>
    <a:firstCol>
      <a:tcTxStyle b="on" i="off"/>
      <a:tcStyle>
        <a:tcBdr>
          <a:left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firstCol>
    <a:lastRow>
      <a:tcTxStyle b="on" i="off"/>
      <a:tcStyle>
        <a:tcBdr>
          <a:left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tcBdr>
          <a:left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4"/>
          </a:solidFill>
        </a:fill>
      </a:tcStyle>
    </a:firstRow>
    <a:neCell>
      <a:tcTxStyle/>
    </a:neCell>
    <a:nwCell>
      <a:tcTxStyle/>
    </a:nwCell>
  </a:tblStyle>
  <a:tblStyle styleId="{8919D020-7657-48C4-852C-73352477FBAA}" styleName="Table_2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customschemas.google.com/relationships/presentationmetadata" Target="metadata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" name="Google Shape;20;p17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ctr">
              <a:srgbClr val="000000">
                <a:alpha val="65882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17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cap="sq" cmpd="sng" w="952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7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" name="Google Shape;23;p17"/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4" name="Google Shape;24;p17"/>
            <p:cNvCxnSpPr/>
            <p:nvPr/>
          </p:nvCxnSpPr>
          <p:spPr>
            <a:xfrm>
              <a:off x="5250180" y="1267730"/>
              <a:ext cx="0" cy="612648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" name="Google Shape;25;p17"/>
            <p:cNvCxnSpPr/>
            <p:nvPr/>
          </p:nvCxnSpPr>
          <p:spPr>
            <a:xfrm>
              <a:off x="6941820" y="1267730"/>
              <a:ext cx="0" cy="612648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" name="Google Shape;26;p17"/>
            <p:cNvCxnSpPr/>
            <p:nvPr/>
          </p:nvCxnSpPr>
          <p:spPr>
            <a:xfrm>
              <a:off x="5250180" y="1883664"/>
              <a:ext cx="1691640" cy="0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7" name="Google Shape;27;p17"/>
          <p:cNvSpPr txBox="1"/>
          <p:nvPr>
            <p:ph type="ctrTitle"/>
          </p:nvPr>
        </p:nvSpPr>
        <p:spPr>
          <a:xfrm>
            <a:off x="1629103" y="2244830"/>
            <a:ext cx="8933796" cy="24372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600"/>
              <a:buFont typeface="Avenir"/>
              <a:buNone/>
              <a:defRPr b="0" sz="5600" cap="non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7"/>
          <p:cNvSpPr txBox="1"/>
          <p:nvPr>
            <p:ph idx="1" type="subTitle"/>
          </p:nvPr>
        </p:nvSpPr>
        <p:spPr>
          <a:xfrm>
            <a:off x="1629101" y="4682062"/>
            <a:ext cx="8936846" cy="4572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17"/>
          <p:cNvSpPr txBox="1"/>
          <p:nvPr>
            <p:ph idx="10" type="dt"/>
          </p:nvPr>
        </p:nvSpPr>
        <p:spPr>
          <a:xfrm>
            <a:off x="5318760" y="1341256"/>
            <a:ext cx="1554480" cy="4855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7"/>
          <p:cNvSpPr txBox="1"/>
          <p:nvPr>
            <p:ph idx="11" type="ftr"/>
          </p:nvPr>
        </p:nvSpPr>
        <p:spPr>
          <a:xfrm>
            <a:off x="1629100" y="5177408"/>
            <a:ext cx="5730295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6262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2" type="sldNum"/>
          </p:nvPr>
        </p:nvSpPr>
        <p:spPr>
          <a:xfrm>
            <a:off x="8606920" y="5177408"/>
            <a:ext cx="195598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transition advClick="0" advTm="6000"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6"/>
          <p:cNvSpPr txBox="1"/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6"/>
          <p:cNvSpPr txBox="1"/>
          <p:nvPr>
            <p:ph idx="1" type="body"/>
          </p:nvPr>
        </p:nvSpPr>
        <p:spPr>
          <a:xfrm rot="5400000">
            <a:off x="4171188" y="-1001268"/>
            <a:ext cx="3849624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800"/>
              <a:buChar char="◦"/>
              <a:defRPr/>
            </a:lvl1pPr>
            <a:lvl2pPr indent="-3429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8" name="Google Shape;98;p26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6"/>
          <p:cNvSpPr txBox="1"/>
          <p:nvPr>
            <p:ph idx="11" type="ftr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6"/>
          <p:cNvSpPr txBox="1"/>
          <p:nvPr>
            <p:ph idx="12" type="sldNum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transition advClick="0" advTm="6000"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verticale e testo" type="vertTitleAndTx">
  <p:cSld name="VERTICAL_TITLE_AND_VERTICAL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7"/>
          <p:cNvSpPr txBox="1"/>
          <p:nvPr>
            <p:ph type="title"/>
          </p:nvPr>
        </p:nvSpPr>
        <p:spPr>
          <a:xfrm rot="5400000">
            <a:off x="7543800" y="2209800"/>
            <a:ext cx="5257800" cy="236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7"/>
          <p:cNvSpPr txBox="1"/>
          <p:nvPr>
            <p:ph idx="1" type="body"/>
          </p:nvPr>
        </p:nvSpPr>
        <p:spPr>
          <a:xfrm rot="5400000">
            <a:off x="2247900" y="-647700"/>
            <a:ext cx="5257800" cy="80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800"/>
              <a:buChar char="◦"/>
              <a:defRPr/>
            </a:lvl1pPr>
            <a:lvl2pPr indent="-3429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04" name="Google Shape;104;p27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7"/>
          <p:cNvSpPr txBox="1"/>
          <p:nvPr>
            <p:ph idx="11" type="ftr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7"/>
          <p:cNvSpPr txBox="1"/>
          <p:nvPr>
            <p:ph idx="12" type="sldNum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transition advClick="0" advTm="6000"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showMasterSp="0" type="picTx">
  <p:cSld name="PICTURE_WITH_CAPTIO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rgbClr val="D8D8D8">
              <a:alpha val="60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18"/>
          <p:cNvSpPr/>
          <p:nvPr>
            <p:ph idx="2" type="pic"/>
          </p:nvPr>
        </p:nvSpPr>
        <p:spPr>
          <a:xfrm>
            <a:off x="228599" y="237744"/>
            <a:ext cx="7696201" cy="6382512"/>
          </a:xfrm>
          <a:prstGeom prst="rect">
            <a:avLst/>
          </a:prstGeom>
          <a:solidFill>
            <a:srgbClr val="F58F7F"/>
          </a:solidFill>
          <a:ln>
            <a:noFill/>
          </a:ln>
        </p:spPr>
      </p:sp>
      <p:sp>
        <p:nvSpPr>
          <p:cNvPr id="35" name="Google Shape;35;p18"/>
          <p:cNvSpPr txBox="1"/>
          <p:nvPr>
            <p:ph idx="10" type="dt"/>
          </p:nvPr>
        </p:nvSpPr>
        <p:spPr>
          <a:xfrm>
            <a:off x="5662337" y="6035040"/>
            <a:ext cx="2071963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8"/>
          <p:cNvSpPr txBox="1"/>
          <p:nvPr>
            <p:ph idx="11" type="ftr"/>
          </p:nvPr>
        </p:nvSpPr>
        <p:spPr>
          <a:xfrm>
            <a:off x="612648" y="6035040"/>
            <a:ext cx="4588002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10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12" type="sldNum"/>
          </p:nvPr>
        </p:nvSpPr>
        <p:spPr>
          <a:xfrm>
            <a:off x="10396728" y="6035040"/>
            <a:ext cx="1225296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38" name="Google Shape;38;p18"/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cap="sq" cmpd="sng" w="952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18"/>
          <p:cNvSpPr txBox="1"/>
          <p:nvPr>
            <p:ph type="title"/>
          </p:nvPr>
        </p:nvSpPr>
        <p:spPr>
          <a:xfrm>
            <a:off x="8477250" y="603504"/>
            <a:ext cx="3144774" cy="1645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venir"/>
              <a:buNone/>
              <a:defRPr b="0" sz="2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" type="body"/>
          </p:nvPr>
        </p:nvSpPr>
        <p:spPr>
          <a:xfrm>
            <a:off x="8477250" y="2386584"/>
            <a:ext cx="3144774" cy="35112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</p:spTree>
  </p:cSld>
  <p:clrMapOvr>
    <a:masterClrMapping/>
  </p:clrMapOvr>
  <p:transition advClick="0" advTm="6000"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/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" type="body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800"/>
              <a:buChar char="◦"/>
              <a:defRPr/>
            </a:lvl1pPr>
            <a:lvl2pPr indent="-3429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9"/>
          <p:cNvSpPr txBox="1"/>
          <p:nvPr>
            <p:ph idx="11" type="ftr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9"/>
          <p:cNvSpPr txBox="1"/>
          <p:nvPr>
            <p:ph idx="12" type="sldNum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transition advClick="0" advTm="6000"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showMasterSp="0" type="objTx">
  <p:cSld name="OBJECT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rgbClr val="D8D8D8">
              <a:alpha val="60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20"/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cap="sq" cmpd="sng" w="952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20"/>
          <p:cNvSpPr txBox="1"/>
          <p:nvPr>
            <p:ph type="title"/>
          </p:nvPr>
        </p:nvSpPr>
        <p:spPr>
          <a:xfrm>
            <a:off x="8458200" y="607392"/>
            <a:ext cx="3161963" cy="1645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venir"/>
              <a:buNone/>
              <a:defRPr b="0" sz="2800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" type="body"/>
          </p:nvPr>
        </p:nvSpPr>
        <p:spPr>
          <a:xfrm>
            <a:off x="685800" y="609600"/>
            <a:ext cx="68580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900"/>
              <a:buChar char="◦"/>
              <a:defRPr sz="1900"/>
            </a:lvl1pPr>
            <a:lvl2pPr indent="-3302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◦"/>
              <a:defRPr sz="1600"/>
            </a:lvl2pPr>
            <a:lvl3pPr indent="-3175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4pPr>
            <a:lvl5pPr indent="-3175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5pPr>
            <a:lvl6pPr indent="-3175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6pPr>
            <a:lvl7pPr indent="-3175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7pPr>
            <a:lvl8pPr indent="-3175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8pPr>
            <a:lvl9pPr indent="-3175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9pPr>
          </a:lstStyle>
          <a:p/>
        </p:txBody>
      </p:sp>
      <p:sp>
        <p:nvSpPr>
          <p:cNvPr id="52" name="Google Shape;52;p20"/>
          <p:cNvSpPr txBox="1"/>
          <p:nvPr>
            <p:ph idx="2" type="body"/>
          </p:nvPr>
        </p:nvSpPr>
        <p:spPr>
          <a:xfrm>
            <a:off x="8458200" y="2336800"/>
            <a:ext cx="3161963" cy="36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53" name="Google Shape;53;p20"/>
          <p:cNvSpPr txBox="1"/>
          <p:nvPr>
            <p:ph idx="10" type="dt"/>
          </p:nvPr>
        </p:nvSpPr>
        <p:spPr>
          <a:xfrm>
            <a:off x="5588000" y="6035040"/>
            <a:ext cx="19558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6262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0"/>
          <p:cNvSpPr txBox="1"/>
          <p:nvPr>
            <p:ph idx="11" type="ftr"/>
          </p:nvPr>
        </p:nvSpPr>
        <p:spPr>
          <a:xfrm>
            <a:off x="685801" y="6035040"/>
            <a:ext cx="45847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0"/>
          <p:cNvSpPr txBox="1"/>
          <p:nvPr>
            <p:ph idx="12" type="sldNum"/>
          </p:nvPr>
        </p:nvSpPr>
        <p:spPr>
          <a:xfrm>
            <a:off x="10396728" y="6035040"/>
            <a:ext cx="122343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transition advClick="0" advTm="6000"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/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1"/>
          <p:cNvSpPr txBox="1"/>
          <p:nvPr>
            <p:ph idx="1" type="body"/>
          </p:nvPr>
        </p:nvSpPr>
        <p:spPr>
          <a:xfrm>
            <a:off x="1066800" y="2103120"/>
            <a:ext cx="4663440" cy="3749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800"/>
              <a:buChar char="◦"/>
              <a:defRPr sz="1800"/>
            </a:lvl1pPr>
            <a:lvl2pPr indent="-3302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◦"/>
              <a:defRPr sz="1600"/>
            </a:lvl2pPr>
            <a:lvl3pPr indent="-3175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4pPr>
            <a:lvl5pPr indent="-3175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5pPr>
            <a:lvl6pPr indent="-3175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6pPr>
            <a:lvl7pPr indent="-3175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7pPr>
            <a:lvl8pPr indent="-3175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8pPr>
            <a:lvl9pPr indent="-3175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9pPr>
          </a:lstStyle>
          <a:p/>
        </p:txBody>
      </p:sp>
      <p:sp>
        <p:nvSpPr>
          <p:cNvPr id="59" name="Google Shape;59;p21"/>
          <p:cNvSpPr txBox="1"/>
          <p:nvPr>
            <p:ph idx="2" type="body"/>
          </p:nvPr>
        </p:nvSpPr>
        <p:spPr>
          <a:xfrm>
            <a:off x="6461760" y="2103120"/>
            <a:ext cx="4663440" cy="3749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800"/>
              <a:buChar char="◦"/>
              <a:defRPr sz="1800"/>
            </a:lvl1pPr>
            <a:lvl2pPr indent="-3302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◦"/>
              <a:defRPr sz="1600"/>
            </a:lvl2pPr>
            <a:lvl3pPr indent="-3175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4pPr>
            <a:lvl5pPr indent="-3175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5pPr>
            <a:lvl6pPr indent="-3175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6pPr>
            <a:lvl7pPr indent="-3175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7pPr>
            <a:lvl8pPr indent="-3175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8pPr>
            <a:lvl9pPr indent="-3175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9pPr>
          </a:lstStyle>
          <a:p/>
        </p:txBody>
      </p:sp>
      <p:sp>
        <p:nvSpPr>
          <p:cNvPr id="60" name="Google Shape;60;p21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1"/>
          <p:cNvSpPr txBox="1"/>
          <p:nvPr>
            <p:ph idx="11" type="ftr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1"/>
          <p:cNvSpPr txBox="1"/>
          <p:nvPr>
            <p:ph idx="12" type="sldNum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transition advClick="0" advTm="6000"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o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2"/>
          <p:cNvSpPr txBox="1"/>
          <p:nvPr>
            <p:ph idx="11" type="ftr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2" type="sldNum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transition advClick="0" advTm="6000"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showMasterSp="0" type="secHead">
  <p:cSld name="SECTION_HEADER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9" name="Google Shape;69;p23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ctr">
              <a:srgbClr val="000000">
                <a:alpha val="65882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cap="sq" cmpd="sng" w="952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23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23"/>
          <p:cNvSpPr txBox="1"/>
          <p:nvPr>
            <p:ph type="title"/>
          </p:nvPr>
        </p:nvSpPr>
        <p:spPr>
          <a:xfrm>
            <a:off x="1629156" y="2275165"/>
            <a:ext cx="8933688" cy="24068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600"/>
              <a:buFont typeface="Avenir"/>
              <a:buNone/>
              <a:defRPr sz="5600" cap="non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73" name="Google Shape;73;p23"/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74" name="Google Shape;74;p23"/>
            <p:cNvCxnSpPr/>
            <p:nvPr/>
          </p:nvCxnSpPr>
          <p:spPr>
            <a:xfrm>
              <a:off x="5250180" y="1267730"/>
              <a:ext cx="0" cy="612648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5" name="Google Shape;75;p23"/>
            <p:cNvCxnSpPr/>
            <p:nvPr/>
          </p:nvCxnSpPr>
          <p:spPr>
            <a:xfrm>
              <a:off x="6941820" y="1267730"/>
              <a:ext cx="0" cy="612648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6" name="Google Shape;76;p23"/>
            <p:cNvCxnSpPr/>
            <p:nvPr/>
          </p:nvCxnSpPr>
          <p:spPr>
            <a:xfrm>
              <a:off x="5250180" y="1883664"/>
              <a:ext cx="1691640" cy="0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77" name="Google Shape;77;p23"/>
          <p:cNvSpPr txBox="1"/>
          <p:nvPr>
            <p:ph idx="1" type="body"/>
          </p:nvPr>
        </p:nvSpPr>
        <p:spPr>
          <a:xfrm>
            <a:off x="1629156" y="4682062"/>
            <a:ext cx="893978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8" name="Google Shape;78;p23"/>
          <p:cNvSpPr txBox="1"/>
          <p:nvPr>
            <p:ph idx="10" type="dt"/>
          </p:nvPr>
        </p:nvSpPr>
        <p:spPr>
          <a:xfrm>
            <a:off x="5318760" y="1344502"/>
            <a:ext cx="1554480" cy="498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1" type="ftr"/>
          </p:nvPr>
        </p:nvSpPr>
        <p:spPr>
          <a:xfrm>
            <a:off x="1629157" y="5177408"/>
            <a:ext cx="5660134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6262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2" type="sldNum"/>
          </p:nvPr>
        </p:nvSpPr>
        <p:spPr>
          <a:xfrm>
            <a:off x="8604504" y="5177408"/>
            <a:ext cx="1958339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800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800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800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800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800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800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800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800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800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transition advClick="0" advTm="6000"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4"/>
          <p:cNvSpPr txBox="1"/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idx="1" type="body"/>
          </p:nvPr>
        </p:nvSpPr>
        <p:spPr>
          <a:xfrm>
            <a:off x="1069848" y="2074334"/>
            <a:ext cx="4663440" cy="64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b="1" i="0" sz="19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84" name="Google Shape;84;p24"/>
          <p:cNvSpPr txBox="1"/>
          <p:nvPr>
            <p:ph idx="2" type="body"/>
          </p:nvPr>
        </p:nvSpPr>
        <p:spPr>
          <a:xfrm>
            <a:off x="1069848" y="2792472"/>
            <a:ext cx="4663440" cy="3163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800"/>
              <a:buChar char="◦"/>
              <a:defRPr sz="1800"/>
            </a:lvl1pPr>
            <a:lvl2pPr indent="-3302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◦"/>
              <a:defRPr sz="1600"/>
            </a:lvl2pPr>
            <a:lvl3pPr indent="-3175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4pPr>
            <a:lvl5pPr indent="-3175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5pPr>
            <a:lvl6pPr indent="-3175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6pPr>
            <a:lvl7pPr indent="-3175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7pPr>
            <a:lvl8pPr indent="-3175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8pPr>
            <a:lvl9pPr indent="-3175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9pPr>
          </a:lstStyle>
          <a:p/>
        </p:txBody>
      </p:sp>
      <p:sp>
        <p:nvSpPr>
          <p:cNvPr id="85" name="Google Shape;85;p24"/>
          <p:cNvSpPr txBox="1"/>
          <p:nvPr>
            <p:ph idx="3" type="body"/>
          </p:nvPr>
        </p:nvSpPr>
        <p:spPr>
          <a:xfrm>
            <a:off x="6458712" y="2074334"/>
            <a:ext cx="4663440" cy="64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b="1" sz="19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86" name="Google Shape;86;p24"/>
          <p:cNvSpPr txBox="1"/>
          <p:nvPr>
            <p:ph idx="4" type="body"/>
          </p:nvPr>
        </p:nvSpPr>
        <p:spPr>
          <a:xfrm>
            <a:off x="6458712" y="2792471"/>
            <a:ext cx="4663440" cy="3164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800"/>
              <a:buChar char="◦"/>
              <a:defRPr sz="1800"/>
            </a:lvl1pPr>
            <a:lvl2pPr indent="-3302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◦"/>
              <a:defRPr sz="1600"/>
            </a:lvl2pPr>
            <a:lvl3pPr indent="-3175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4pPr>
            <a:lvl5pPr indent="-3175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5pPr>
            <a:lvl6pPr indent="-3175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6pPr>
            <a:lvl7pPr indent="-3175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7pPr>
            <a:lvl8pPr indent="-3175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8pPr>
            <a:lvl9pPr indent="-3175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◦"/>
              <a:defRPr sz="1400"/>
            </a:lvl9pPr>
          </a:lstStyle>
          <a:p/>
        </p:txBody>
      </p:sp>
      <p:sp>
        <p:nvSpPr>
          <p:cNvPr id="87" name="Google Shape;87;p24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4"/>
          <p:cNvSpPr txBox="1"/>
          <p:nvPr>
            <p:ph idx="11" type="ftr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4"/>
          <p:cNvSpPr txBox="1"/>
          <p:nvPr>
            <p:ph idx="12" type="sldNum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transition advClick="0" advTm="6000"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5"/>
          <p:cNvSpPr txBox="1"/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5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5"/>
          <p:cNvSpPr txBox="1"/>
          <p:nvPr>
            <p:ph idx="11" type="ftr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5"/>
          <p:cNvSpPr txBox="1"/>
          <p:nvPr>
            <p:ph idx="12" type="sldNum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transition advClick="0" advTm="6000" spd="slow">
    <p:blinds dir="vert"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" name="Google Shape;11;p1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rgbClr val="BFBFBF">
              <a:alpha val="60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16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cap="sq" cmpd="sng" w="9525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16"/>
          <p:cNvSpPr txBox="1"/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venir"/>
              <a:buNone/>
              <a:defRPr b="0" i="0" sz="40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16"/>
          <p:cNvSpPr txBox="1"/>
          <p:nvPr>
            <p:ph idx="1" type="body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3850" lvl="0" marL="457200" marR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500"/>
              <a:buFont typeface="Garamond"/>
              <a:buChar char="◦"/>
              <a:defRPr b="0" i="0" sz="15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1115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300"/>
              <a:buFont typeface="Garamond"/>
              <a:buChar char="◦"/>
              <a:defRPr b="0" i="0" sz="13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3048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Garamond"/>
              <a:buChar char="◦"/>
              <a:defRPr b="0" i="0" sz="12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Garamond"/>
              <a:buChar char="◦"/>
              <a:defRPr b="0" i="0" sz="12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Garamond"/>
              <a:buChar char="◦"/>
              <a:defRPr b="0" i="0" sz="12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15" name="Google Shape;15;p16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16" name="Google Shape;16;p16"/>
          <p:cNvSpPr txBox="1"/>
          <p:nvPr>
            <p:ph idx="11" type="ftr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17" name="Google Shape;17;p16"/>
          <p:cNvSpPr txBox="1"/>
          <p:nvPr>
            <p:ph idx="12" type="sldNum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6000" spd="slow">
    <p:blinds dir="vert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6.jpg"/><Relationship Id="rId4" Type="http://schemas.openxmlformats.org/officeDocument/2006/relationships/image" Target="../media/image25.jpg"/><Relationship Id="rId10" Type="http://schemas.openxmlformats.org/officeDocument/2006/relationships/image" Target="../media/image33.jpg"/><Relationship Id="rId9" Type="http://schemas.openxmlformats.org/officeDocument/2006/relationships/image" Target="../media/image29.jpg"/><Relationship Id="rId5" Type="http://schemas.openxmlformats.org/officeDocument/2006/relationships/image" Target="../media/image30.jpg"/><Relationship Id="rId6" Type="http://schemas.openxmlformats.org/officeDocument/2006/relationships/image" Target="../media/image31.jpg"/><Relationship Id="rId7" Type="http://schemas.openxmlformats.org/officeDocument/2006/relationships/image" Target="../media/image32.jpg"/><Relationship Id="rId8" Type="http://schemas.openxmlformats.org/officeDocument/2006/relationships/image" Target="../media/image2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istruzione.it/iscrizionionline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cercalatuascuola.istruzione.it/cercalatuascuola" TargetMode="External"/><Relationship Id="rId4" Type="http://schemas.openxmlformats.org/officeDocument/2006/relationships/hyperlink" Target="http://cercalatuascuola.istruzione.it/cercalatuascuola" TargetMode="External"/><Relationship Id="rId5" Type="http://schemas.openxmlformats.org/officeDocument/2006/relationships/hyperlink" Target="http://cercalatuascuola.istruzione.it/cercalatuascuola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6.jpg"/><Relationship Id="rId5" Type="http://schemas.openxmlformats.org/officeDocument/2006/relationships/image" Target="../media/image15.jpg"/><Relationship Id="rId6" Type="http://schemas.openxmlformats.org/officeDocument/2006/relationships/image" Target="../media/image1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8.jpg"/><Relationship Id="rId4" Type="http://schemas.openxmlformats.org/officeDocument/2006/relationships/image" Target="../media/image9.jpg"/><Relationship Id="rId11" Type="http://schemas.openxmlformats.org/officeDocument/2006/relationships/image" Target="../media/image10.png"/><Relationship Id="rId10" Type="http://schemas.openxmlformats.org/officeDocument/2006/relationships/image" Target="../media/image11.jpg"/><Relationship Id="rId9" Type="http://schemas.openxmlformats.org/officeDocument/2006/relationships/image" Target="../media/image14.jpg"/><Relationship Id="rId5" Type="http://schemas.openxmlformats.org/officeDocument/2006/relationships/image" Target="../media/image8.png"/><Relationship Id="rId6" Type="http://schemas.openxmlformats.org/officeDocument/2006/relationships/image" Target="../media/image17.jpg"/><Relationship Id="rId7" Type="http://schemas.openxmlformats.org/officeDocument/2006/relationships/image" Target="../media/image7.jpg"/><Relationship Id="rId8" Type="http://schemas.openxmlformats.org/officeDocument/2006/relationships/image" Target="../media/image1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jpg"/><Relationship Id="rId4" Type="http://schemas.openxmlformats.org/officeDocument/2006/relationships/image" Target="../media/image19.jpg"/><Relationship Id="rId10" Type="http://schemas.openxmlformats.org/officeDocument/2006/relationships/image" Target="../media/image27.jpg"/><Relationship Id="rId9" Type="http://schemas.openxmlformats.org/officeDocument/2006/relationships/image" Target="../media/image23.jpg"/><Relationship Id="rId5" Type="http://schemas.openxmlformats.org/officeDocument/2006/relationships/image" Target="../media/image20.jpg"/><Relationship Id="rId6" Type="http://schemas.openxmlformats.org/officeDocument/2006/relationships/image" Target="../media/image24.jpg"/><Relationship Id="rId7" Type="http://schemas.openxmlformats.org/officeDocument/2006/relationships/image" Target="../media/image21.jpg"/><Relationship Id="rId8" Type="http://schemas.openxmlformats.org/officeDocument/2006/relationships/image" Target="../media/image2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magine con tessuto, tabella, rosso, coperto&#10;&#10;Descrizione generata automaticamente" id="111" name="Google Shape;11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"/>
          <p:cNvSpPr/>
          <p:nvPr/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rgbClr val="FEFEF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"/>
          <p:cNvSpPr/>
          <p:nvPr/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cap="sq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"/>
          <p:cNvSpPr txBox="1"/>
          <p:nvPr>
            <p:ph type="ctrTitle"/>
          </p:nvPr>
        </p:nvSpPr>
        <p:spPr>
          <a:xfrm>
            <a:off x="1276055" y="2350017"/>
            <a:ext cx="4775075" cy="1630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venir"/>
              <a:buNone/>
            </a:pPr>
            <a:r>
              <a:rPr lang="it-IT" sz="4400">
                <a:solidFill>
                  <a:schemeClr val="dk1"/>
                </a:solidFill>
              </a:rPr>
              <a:t>OFFERTA</a:t>
            </a:r>
            <a:br>
              <a:rPr lang="it-IT" sz="4400">
                <a:solidFill>
                  <a:schemeClr val="dk1"/>
                </a:solidFill>
              </a:rPr>
            </a:br>
            <a:r>
              <a:rPr lang="it-IT" sz="4400">
                <a:solidFill>
                  <a:schemeClr val="dk1"/>
                </a:solidFill>
              </a:rPr>
              <a:t>FORMATIVA</a:t>
            </a:r>
            <a:endParaRPr sz="4400">
              <a:solidFill>
                <a:schemeClr val="dk1"/>
              </a:solidFill>
            </a:endParaRPr>
          </a:p>
        </p:txBody>
      </p:sp>
      <p:sp>
        <p:nvSpPr>
          <p:cNvPr id="115" name="Google Shape;115;p1"/>
          <p:cNvSpPr txBox="1"/>
          <p:nvPr>
            <p:ph idx="1" type="subTitle"/>
          </p:nvPr>
        </p:nvSpPr>
        <p:spPr>
          <a:xfrm>
            <a:off x="1276055" y="3990546"/>
            <a:ext cx="4775075" cy="784654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it-IT">
                <a:solidFill>
                  <a:schemeClr val="dk1"/>
                </a:solidFill>
              </a:rPr>
              <a:t>Scuola secondaria di primo grado</a:t>
            </a:r>
            <a:endParaRPr/>
          </a:p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it-IT">
                <a:solidFill>
                  <a:schemeClr val="dk1"/>
                </a:solidFill>
              </a:rPr>
              <a:t> Miccichè-Lipparini</a:t>
            </a:r>
            <a:endParaRPr/>
          </a:p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it-IT">
                <a:solidFill>
                  <a:schemeClr val="dk1"/>
                </a:solidFill>
              </a:rPr>
              <a:t>2021-2022</a:t>
            </a:r>
            <a:endParaRPr/>
          </a:p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it-IT">
                <a:solidFill>
                  <a:schemeClr val="dk1"/>
                </a:solidFill>
              </a:rPr>
              <a:t>SCICLI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116" name="Google Shape;11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73763" y="3306763"/>
            <a:ext cx="244475" cy="24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3000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Google Shape;233;p10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32" l="0" r="0" t="0"/>
          <a:stretch/>
        </p:blipFill>
        <p:spPr>
          <a:xfrm>
            <a:off x="3108743" y="253626"/>
            <a:ext cx="2425737" cy="2011680"/>
          </a:xfrm>
          <a:prstGeom prst="rect">
            <a:avLst/>
          </a:prstGeom>
          <a:solidFill>
            <a:srgbClr val="F58F7F"/>
          </a:solidFill>
          <a:ln>
            <a:noFill/>
          </a:ln>
        </p:spPr>
      </p:pic>
      <p:sp>
        <p:nvSpPr>
          <p:cNvPr id="234" name="Google Shape;234;p10"/>
          <p:cNvSpPr txBox="1"/>
          <p:nvPr>
            <p:ph idx="10" type="dt"/>
          </p:nvPr>
        </p:nvSpPr>
        <p:spPr>
          <a:xfrm>
            <a:off x="5662337" y="6035040"/>
            <a:ext cx="2071963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30/12/2021</a:t>
            </a:r>
            <a:endParaRPr/>
          </a:p>
        </p:txBody>
      </p:sp>
      <p:sp>
        <p:nvSpPr>
          <p:cNvPr id="235" name="Google Shape;235;p10"/>
          <p:cNvSpPr txBox="1"/>
          <p:nvPr>
            <p:ph type="title"/>
          </p:nvPr>
        </p:nvSpPr>
        <p:spPr>
          <a:xfrm>
            <a:off x="8477250" y="603504"/>
            <a:ext cx="3144774" cy="1645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venir"/>
              <a:buNone/>
            </a:pPr>
            <a:r>
              <a:rPr lang="it-IT"/>
              <a:t>Arricchiscono l’Offerta Formativa:</a:t>
            </a:r>
            <a:endParaRPr/>
          </a:p>
        </p:txBody>
      </p:sp>
      <p:sp>
        <p:nvSpPr>
          <p:cNvPr id="236" name="Google Shape;236;p10"/>
          <p:cNvSpPr txBox="1"/>
          <p:nvPr>
            <p:ph idx="1" type="body"/>
          </p:nvPr>
        </p:nvSpPr>
        <p:spPr>
          <a:xfrm>
            <a:off x="8477250" y="2386584"/>
            <a:ext cx="3144774" cy="35112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-285750" lvl="0" marL="2857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I progetti PON di Italiano, matematica, scienze, inglese.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I progetti MIUR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Risorse didattiche per le educazioni trasversali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I laboratori di scienze/botanica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Laboratori espressivi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 Robotica e attività previste dal PNSD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Progetti di alfabetizzazione/ facilitazione linguistica.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Progetti di recupero/consolidamento/potenziamento 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Visione di spettacoli in lingua inglese/francese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Viaggi di istruzione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Stage linguistico nel Regno Unito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Collaborazione con altre agenzie educative presenti nel territorio.</a:t>
            </a:r>
            <a:endParaRPr/>
          </a:p>
          <a:p>
            <a:pPr indent="-222884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None/>
            </a:pPr>
            <a:r>
              <a:t/>
            </a:r>
            <a:endParaRPr/>
          </a:p>
          <a:p>
            <a:pPr indent="-222884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237" name="Google Shape;237;p10"/>
          <p:cNvPicPr preferRelativeResize="0"/>
          <p:nvPr/>
        </p:nvPicPr>
        <p:blipFill rotWithShape="1">
          <a:blip r:embed="rId4">
            <a:alphaModFix/>
          </a:blip>
          <a:srcRect b="-76" l="0" r="0" t="0"/>
          <a:stretch/>
        </p:blipFill>
        <p:spPr>
          <a:xfrm>
            <a:off x="569976" y="253626"/>
            <a:ext cx="2219025" cy="1985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74459" y="3743890"/>
            <a:ext cx="3932346" cy="2949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10"/>
          <p:cNvPicPr preferRelativeResize="0"/>
          <p:nvPr/>
        </p:nvPicPr>
        <p:blipFill rotWithShape="1">
          <a:blip r:embed="rId6">
            <a:alphaModFix/>
          </a:blip>
          <a:srcRect b="-46" l="0" r="0" t="0"/>
          <a:stretch/>
        </p:blipFill>
        <p:spPr>
          <a:xfrm>
            <a:off x="5640259" y="244442"/>
            <a:ext cx="2299501" cy="2552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10"/>
          <p:cNvPicPr preferRelativeResize="0"/>
          <p:nvPr/>
        </p:nvPicPr>
        <p:blipFill rotWithShape="1">
          <a:blip r:embed="rId7">
            <a:alphaModFix/>
          </a:blip>
          <a:srcRect b="-61" l="0" r="0" t="-1"/>
          <a:stretch/>
        </p:blipFill>
        <p:spPr>
          <a:xfrm>
            <a:off x="3468628" y="2368012"/>
            <a:ext cx="1933364" cy="1482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51482" y="2386584"/>
            <a:ext cx="2867025" cy="138393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isultato immagini per puglia trulli&quot;" id="242" name="Google Shape;242;p10"/>
          <p:cNvPicPr preferRelativeResize="0"/>
          <p:nvPr/>
        </p:nvPicPr>
        <p:blipFill rotWithShape="1">
          <a:blip r:embed="rId9">
            <a:alphaModFix/>
          </a:blip>
          <a:srcRect b="-6" l="0" r="77" t="0"/>
          <a:stretch/>
        </p:blipFill>
        <p:spPr>
          <a:xfrm>
            <a:off x="5662337" y="2834908"/>
            <a:ext cx="2261850" cy="935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10"/>
          <p:cNvPicPr preferRelativeResize="0"/>
          <p:nvPr/>
        </p:nvPicPr>
        <p:blipFill rotWithShape="1">
          <a:blip r:embed="rId10">
            <a:alphaModFix/>
          </a:blip>
          <a:srcRect b="0" l="0" r="14" t="-3215"/>
          <a:stretch/>
        </p:blipFill>
        <p:spPr>
          <a:xfrm>
            <a:off x="4238321" y="3899140"/>
            <a:ext cx="3870510" cy="27690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12000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1"/>
          <p:cNvSpPr txBox="1"/>
          <p:nvPr>
            <p:ph type="title"/>
          </p:nvPr>
        </p:nvSpPr>
        <p:spPr>
          <a:xfrm>
            <a:off x="8458200" y="607392"/>
            <a:ext cx="3161963" cy="1645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venir"/>
              <a:buNone/>
            </a:pPr>
            <a:r>
              <a:rPr lang="it-IT"/>
              <a:t>Quale metodo usiamo in classe?</a:t>
            </a:r>
            <a:endParaRPr/>
          </a:p>
        </p:txBody>
      </p:sp>
      <p:grpSp>
        <p:nvGrpSpPr>
          <p:cNvPr id="249" name="Google Shape;249;p11"/>
          <p:cNvGrpSpPr/>
          <p:nvPr/>
        </p:nvGrpSpPr>
        <p:grpSpPr>
          <a:xfrm>
            <a:off x="351917" y="394072"/>
            <a:ext cx="7664618" cy="6006728"/>
            <a:chOff x="935" y="163163"/>
            <a:chExt cx="7664618" cy="6006728"/>
          </a:xfrm>
        </p:grpSpPr>
        <p:sp>
          <p:nvSpPr>
            <p:cNvPr id="250" name="Google Shape;250;p11"/>
            <p:cNvSpPr/>
            <p:nvPr/>
          </p:nvSpPr>
          <p:spPr>
            <a:xfrm>
              <a:off x="935" y="186428"/>
              <a:ext cx="2189623" cy="1094811"/>
            </a:xfrm>
            <a:prstGeom prst="roundRect">
              <a:avLst>
                <a:gd fmla="val 10000" name="adj"/>
              </a:avLst>
            </a:prstGeom>
            <a:solidFill>
              <a:srgbClr val="EE432A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11"/>
            <p:cNvSpPr txBox="1"/>
            <p:nvPr/>
          </p:nvSpPr>
          <p:spPr>
            <a:xfrm>
              <a:off x="33001" y="218494"/>
              <a:ext cx="2125491" cy="10306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51425" spcFirstLastPara="1" rIns="5142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venir"/>
                <a:buNone/>
              </a:pPr>
              <a:r>
                <a:rPr lang="it-IT" sz="2700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Didattica digitale</a:t>
              </a:r>
              <a:endParaRPr/>
            </a:p>
          </p:txBody>
        </p:sp>
        <p:sp>
          <p:nvSpPr>
            <p:cNvPr id="252" name="Google Shape;252;p11"/>
            <p:cNvSpPr/>
            <p:nvPr/>
          </p:nvSpPr>
          <p:spPr>
            <a:xfrm>
              <a:off x="219898" y="1281240"/>
              <a:ext cx="218962" cy="82110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BB3521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53" name="Google Shape;253;p11"/>
            <p:cNvSpPr/>
            <p:nvPr/>
          </p:nvSpPr>
          <p:spPr>
            <a:xfrm>
              <a:off x="438860" y="1554943"/>
              <a:ext cx="1751698" cy="1094811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EE432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1"/>
            <p:cNvSpPr txBox="1"/>
            <p:nvPr/>
          </p:nvSpPr>
          <p:spPr>
            <a:xfrm>
              <a:off x="470926" y="1587009"/>
              <a:ext cx="1687566" cy="10306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22850" spcFirstLastPara="1" rIns="2285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venir"/>
                <a:buNone/>
              </a:pPr>
              <a:r>
                <a:rPr lang="it-IT" sz="1200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La scuola, stimolata dalle nuove esigenze di didattica digitale, ha potenziato la connessione wifi e rinnovato le strutture e le attrezzature</a:t>
              </a:r>
              <a:endParaRPr/>
            </a:p>
          </p:txBody>
        </p:sp>
        <p:sp>
          <p:nvSpPr>
            <p:cNvPr id="255" name="Google Shape;255;p11"/>
            <p:cNvSpPr/>
            <p:nvPr/>
          </p:nvSpPr>
          <p:spPr>
            <a:xfrm>
              <a:off x="219898" y="1281240"/>
              <a:ext cx="218962" cy="2189623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BB3521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56" name="Google Shape;256;p11"/>
            <p:cNvSpPr/>
            <p:nvPr/>
          </p:nvSpPr>
          <p:spPr>
            <a:xfrm>
              <a:off x="438860" y="2923458"/>
              <a:ext cx="1751698" cy="1094811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EE432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1"/>
            <p:cNvSpPr txBox="1"/>
            <p:nvPr/>
          </p:nvSpPr>
          <p:spPr>
            <a:xfrm>
              <a:off x="470926" y="2955524"/>
              <a:ext cx="1687566" cy="10306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22850" spcFirstLastPara="1" rIns="2285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venir"/>
                <a:buNone/>
              </a:pPr>
              <a:r>
                <a:rPr lang="it-IT" sz="1200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Gli alunni in difficoltà potranno disporre di un dispositivo in dotazione e seguire le lezioni da remoto</a:t>
              </a:r>
              <a:endParaRPr/>
            </a:p>
          </p:txBody>
        </p:sp>
        <p:sp>
          <p:nvSpPr>
            <p:cNvPr id="258" name="Google Shape;258;p11"/>
            <p:cNvSpPr/>
            <p:nvPr/>
          </p:nvSpPr>
          <p:spPr>
            <a:xfrm>
              <a:off x="219898" y="1281240"/>
              <a:ext cx="218962" cy="3949692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BB3521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59" name="Google Shape;259;p11"/>
            <p:cNvSpPr/>
            <p:nvPr/>
          </p:nvSpPr>
          <p:spPr>
            <a:xfrm>
              <a:off x="438860" y="4291972"/>
              <a:ext cx="1751698" cy="1877919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EE432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11"/>
            <p:cNvSpPr txBox="1"/>
            <p:nvPr/>
          </p:nvSpPr>
          <p:spPr>
            <a:xfrm>
              <a:off x="490165" y="4343277"/>
              <a:ext cx="1649088" cy="17753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25" lIns="17125" spcFirstLastPara="1" rIns="17125" wrap="square" tIns="1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venir"/>
                <a:buNone/>
              </a:pPr>
              <a:r>
                <a:rPr lang="it-IT" sz="900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Le applicazioni per la didattica a distanza di cui la scuola dispone –Registro Argo, G-Suite for Education con tutte le app gratuite come classroom, gmeet, google drive…   affiancate da estensioni che permettono di aggiungere funzionalità alla didattica hanno permesso nel lockdown 2019-20 e continuano a garantire lo svolgimento delle lezioni senza interruzione.</a:t>
              </a:r>
              <a:endParaRPr/>
            </a:p>
          </p:txBody>
        </p:sp>
        <p:sp>
          <p:nvSpPr>
            <p:cNvPr id="261" name="Google Shape;261;p11"/>
            <p:cNvSpPr/>
            <p:nvPr/>
          </p:nvSpPr>
          <p:spPr>
            <a:xfrm>
              <a:off x="2737965" y="209572"/>
              <a:ext cx="2189623" cy="1094811"/>
            </a:xfrm>
            <a:prstGeom prst="roundRect">
              <a:avLst>
                <a:gd fmla="val 10000" name="adj"/>
              </a:avLst>
            </a:prstGeom>
            <a:solidFill>
              <a:srgbClr val="EE432A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11"/>
            <p:cNvSpPr txBox="1"/>
            <p:nvPr/>
          </p:nvSpPr>
          <p:spPr>
            <a:xfrm>
              <a:off x="2770031" y="241638"/>
              <a:ext cx="2125491" cy="10306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51425" spcFirstLastPara="1" rIns="5142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venir"/>
                <a:buNone/>
              </a:pPr>
              <a:r>
                <a:rPr lang="it-IT" sz="2700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Didattica per ambienti</a:t>
              </a:r>
              <a:endParaRPr/>
            </a:p>
          </p:txBody>
        </p:sp>
        <p:sp>
          <p:nvSpPr>
            <p:cNvPr id="263" name="Google Shape;263;p11"/>
            <p:cNvSpPr/>
            <p:nvPr/>
          </p:nvSpPr>
          <p:spPr>
            <a:xfrm>
              <a:off x="2956927" y="1304384"/>
              <a:ext cx="218962" cy="1296361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BB3521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64" name="Google Shape;264;p11"/>
            <p:cNvSpPr/>
            <p:nvPr/>
          </p:nvSpPr>
          <p:spPr>
            <a:xfrm>
              <a:off x="3175889" y="1554943"/>
              <a:ext cx="1751698" cy="2091605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EE432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11"/>
            <p:cNvSpPr txBox="1"/>
            <p:nvPr/>
          </p:nvSpPr>
          <p:spPr>
            <a:xfrm>
              <a:off x="3227194" y="1606248"/>
              <a:ext cx="1649088" cy="19889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22850" spcFirstLastPara="1" rIns="2285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venir"/>
                <a:buNone/>
              </a:pPr>
              <a:r>
                <a:rPr lang="it-IT" sz="1200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La scuola ha concluso gli interventi strutturali ed acquistato software ed attrezzature di ultima generazione per l’allestimento dell’aula aumentata ovvero di un ambiente innovativo multidisciplinare</a:t>
              </a:r>
              <a:r>
                <a:rPr lang="it-IT" sz="900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.</a:t>
              </a:r>
              <a:endParaRPr/>
            </a:p>
          </p:txBody>
        </p:sp>
        <p:sp>
          <p:nvSpPr>
            <p:cNvPr id="266" name="Google Shape;266;p11"/>
            <p:cNvSpPr/>
            <p:nvPr/>
          </p:nvSpPr>
          <p:spPr>
            <a:xfrm>
              <a:off x="5475930" y="163163"/>
              <a:ext cx="2189623" cy="1094811"/>
            </a:xfrm>
            <a:prstGeom prst="roundRect">
              <a:avLst>
                <a:gd fmla="val 10000" name="adj"/>
              </a:avLst>
            </a:prstGeom>
            <a:solidFill>
              <a:srgbClr val="EE432A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11"/>
            <p:cNvSpPr txBox="1"/>
            <p:nvPr/>
          </p:nvSpPr>
          <p:spPr>
            <a:xfrm>
              <a:off x="5507996" y="195229"/>
              <a:ext cx="2125491" cy="10306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51425" spcFirstLastPara="1" rIns="5142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venir"/>
                <a:buNone/>
              </a:pPr>
              <a:r>
                <a:rPr lang="it-IT" sz="2700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Didattica inclusiva</a:t>
              </a:r>
              <a:endParaRPr/>
            </a:p>
          </p:txBody>
        </p:sp>
      </p:grpSp>
      <p:sp>
        <p:nvSpPr>
          <p:cNvPr id="268" name="Google Shape;268;p11"/>
          <p:cNvSpPr txBox="1"/>
          <p:nvPr>
            <p:ph idx="2" type="body"/>
          </p:nvPr>
        </p:nvSpPr>
        <p:spPr>
          <a:xfrm>
            <a:off x="8458199" y="2177002"/>
            <a:ext cx="3161963" cy="36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it-IT" sz="1200"/>
              <a:t>Difficile dare una risposta sola perché gli alunni apprendono con stili e ritmi diversi tali da determinare la singolarità di ogni gruppo classe. Attraverso una attenta e continuata osservazione dei nostri alunni, noi docenti, riusciamo ad individuare la loro complessità ed unicità e scegliamo di conseguenza la modalità di intervento consona. La scelta delle metodologie, la capacità di adattare il nostro stile di comunicazione, la creazione industriosa di una pluralità di occasioni e di spazi di apprendimento vengono ri-adattati di volta in volta affinchè sia garantita la valorizzazione di tutti e di ciascuno, senza nessuno escluso. Ecco perché tutti noi insegnanti dell’I.C. Dantoni siamo in continuo aggiornamento in un’ottica di formazione continua.</a:t>
            </a:r>
            <a:endParaRPr/>
          </a:p>
        </p:txBody>
      </p:sp>
      <p:sp>
        <p:nvSpPr>
          <p:cNvPr id="269" name="Google Shape;269;p11"/>
          <p:cNvSpPr/>
          <p:nvPr/>
        </p:nvSpPr>
        <p:spPr>
          <a:xfrm>
            <a:off x="6257636" y="1828798"/>
            <a:ext cx="1758892" cy="3955003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Nella piena consapevolezza che la scuola è di tutti e di ciascuno, tutti i docenti hanno cura di tracciare percorsi individualizzati e personalizzati caratterizzati da una ricerca di strategie innovative, misure dispensative e strumenti compensativi che promuovono e supportano senza pregiudizi l’inclusione, l’integrazione e il recupero delle abilità di base.</a:t>
            </a:r>
            <a:endParaRPr/>
          </a:p>
        </p:txBody>
      </p:sp>
      <p:cxnSp>
        <p:nvCxnSpPr>
          <p:cNvPr id="270" name="Google Shape;270;p11"/>
          <p:cNvCxnSpPr/>
          <p:nvPr/>
        </p:nvCxnSpPr>
        <p:spPr>
          <a:xfrm>
            <a:off x="6096000" y="1458985"/>
            <a:ext cx="0" cy="124727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1" name="Google Shape;271;p11"/>
          <p:cNvCxnSpPr/>
          <p:nvPr/>
        </p:nvCxnSpPr>
        <p:spPr>
          <a:xfrm>
            <a:off x="6096000" y="2715491"/>
            <a:ext cx="16163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2" name="Google Shape;272;p11"/>
          <p:cNvCxnSpPr/>
          <p:nvPr/>
        </p:nvCxnSpPr>
        <p:spPr>
          <a:xfrm rot="5400000">
            <a:off x="4854978" y="3874216"/>
            <a:ext cx="1803300" cy="10020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3" name="Google Shape;273;p11"/>
          <p:cNvSpPr/>
          <p:nvPr/>
        </p:nvSpPr>
        <p:spPr>
          <a:xfrm>
            <a:off x="4465468" y="5295529"/>
            <a:ext cx="1350504" cy="97654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La scuola fornisce i testi in comodato d’uso per il triennio</a:t>
            </a:r>
            <a:endParaRPr/>
          </a:p>
        </p:txBody>
      </p:sp>
    </p:spTree>
  </p:cSld>
  <p:clrMapOvr>
    <a:masterClrMapping/>
  </p:clrMapOvr>
  <p:transition advClick="0" advTm="42000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0000"/>
            </a:gs>
            <a:gs pos="74000">
              <a:srgbClr val="F7AA9E"/>
            </a:gs>
            <a:gs pos="83000">
              <a:srgbClr val="F7AA9E"/>
            </a:gs>
            <a:gs pos="100000">
              <a:srgbClr val="FAC6BE"/>
            </a:gs>
          </a:gsLst>
          <a:lin ang="5400000" scaled="0"/>
        </a:gradFill>
      </p:bgPr>
    </p:bg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2"/>
          <p:cNvSpPr txBox="1"/>
          <p:nvPr>
            <p:ph idx="1" type="body"/>
          </p:nvPr>
        </p:nvSpPr>
        <p:spPr>
          <a:xfrm>
            <a:off x="1066800" y="2879427"/>
            <a:ext cx="10058400" cy="3849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b="0"/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b="0"/>
          </a:p>
          <a:p>
            <a:pPr indent="0" lvl="0" marL="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/>
          </a:p>
        </p:txBody>
      </p:sp>
      <p:sp>
        <p:nvSpPr>
          <p:cNvPr id="279" name="Google Shape;279;p12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30/12/2021</a:t>
            </a:r>
            <a:endParaRPr/>
          </a:p>
        </p:txBody>
      </p:sp>
      <p:sp>
        <p:nvSpPr>
          <p:cNvPr id="280" name="Google Shape;280;p12"/>
          <p:cNvSpPr/>
          <p:nvPr/>
        </p:nvSpPr>
        <p:spPr>
          <a:xfrm>
            <a:off x="1276905" y="5041466"/>
            <a:ext cx="4350058" cy="541538"/>
          </a:xfrm>
          <a:prstGeom prst="rect">
            <a:avLst/>
          </a:prstGeom>
          <a:gradFill>
            <a:gsLst>
              <a:gs pos="0">
                <a:srgbClr val="C00000"/>
              </a:gs>
              <a:gs pos="74000">
                <a:srgbClr val="F7AA9E"/>
              </a:gs>
              <a:gs pos="83000">
                <a:srgbClr val="F7AA9E"/>
              </a:gs>
              <a:gs pos="100000">
                <a:srgbClr val="FAC6BE"/>
              </a:gs>
            </a:gsLst>
            <a:path path="circle">
              <a:fillToRect l="100%" t="100%"/>
            </a:path>
            <a:tileRect b="-100%" r="-100%"/>
          </a:gra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Tutti i corsi presentano docenti acccoglienti e professionali</a:t>
            </a:r>
            <a:endParaRPr/>
          </a:p>
        </p:txBody>
      </p:sp>
      <p:sp>
        <p:nvSpPr>
          <p:cNvPr id="281" name="Google Shape;281;p12"/>
          <p:cNvSpPr/>
          <p:nvPr/>
        </p:nvSpPr>
        <p:spPr>
          <a:xfrm>
            <a:off x="7256794" y="5052874"/>
            <a:ext cx="4350058" cy="982166"/>
          </a:xfrm>
          <a:prstGeom prst="rect">
            <a:avLst/>
          </a:prstGeom>
          <a:gradFill>
            <a:gsLst>
              <a:gs pos="0">
                <a:srgbClr val="FF0000"/>
              </a:gs>
              <a:gs pos="74000">
                <a:srgbClr val="F7AA9E"/>
              </a:gs>
              <a:gs pos="83000">
                <a:srgbClr val="F7AA9E"/>
              </a:gs>
              <a:gs pos="100000">
                <a:srgbClr val="FAC6BE"/>
              </a:gs>
            </a:gsLst>
            <a:path path="circle">
              <a:fillToRect l="100%" t="100%"/>
            </a:path>
            <a:tileRect b="-100%" r="-100%"/>
          </a:gra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Sono curati i bisogni educativi speciali con piani didattici personalizzati</a:t>
            </a:r>
            <a:endParaRPr/>
          </a:p>
        </p:txBody>
      </p:sp>
      <p:sp>
        <p:nvSpPr>
          <p:cNvPr id="282" name="Google Shape;282;p12"/>
          <p:cNvSpPr/>
          <p:nvPr/>
        </p:nvSpPr>
        <p:spPr>
          <a:xfrm>
            <a:off x="7085860" y="3796543"/>
            <a:ext cx="4350058" cy="541538"/>
          </a:xfrm>
          <a:prstGeom prst="rect">
            <a:avLst/>
          </a:prstGeom>
          <a:gradFill>
            <a:gsLst>
              <a:gs pos="0">
                <a:srgbClr val="987012"/>
              </a:gs>
              <a:gs pos="50000">
                <a:srgbClr val="DDA31A"/>
              </a:gs>
              <a:gs pos="100000">
                <a:srgbClr val="FFC31F"/>
              </a:gs>
            </a:gsLst>
            <a:path path="circle">
              <a:fillToRect b="50%" l="50%" r="50%" t="50%"/>
            </a:path>
            <a:tileRect/>
          </a:gra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Tengono conto dei desiderata degli alunni</a:t>
            </a:r>
            <a:endParaRPr/>
          </a:p>
        </p:txBody>
      </p:sp>
      <p:sp>
        <p:nvSpPr>
          <p:cNvPr id="283" name="Google Shape;283;p12"/>
          <p:cNvSpPr/>
          <p:nvPr/>
        </p:nvSpPr>
        <p:spPr>
          <a:xfrm>
            <a:off x="1276905" y="3796543"/>
            <a:ext cx="4350058" cy="541538"/>
          </a:xfrm>
          <a:prstGeom prst="rect">
            <a:avLst/>
          </a:prstGeom>
          <a:gradFill>
            <a:gsLst>
              <a:gs pos="0">
                <a:srgbClr val="7030A0"/>
              </a:gs>
              <a:gs pos="74000">
                <a:srgbClr val="F7AA9E"/>
              </a:gs>
              <a:gs pos="83000">
                <a:srgbClr val="F7AA9E"/>
              </a:gs>
              <a:gs pos="100000">
                <a:srgbClr val="FAC6BE"/>
              </a:gs>
            </a:gsLst>
            <a:path path="circle">
              <a:fillToRect l="100%" t="100%"/>
            </a:path>
            <a:tileRect b="-100%" r="-100%"/>
          </a:gra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C’è giusta proporzione tra maschi e femmine</a:t>
            </a:r>
            <a:endParaRPr/>
          </a:p>
        </p:txBody>
      </p:sp>
      <p:sp>
        <p:nvSpPr>
          <p:cNvPr id="284" name="Google Shape;284;p12"/>
          <p:cNvSpPr/>
          <p:nvPr/>
        </p:nvSpPr>
        <p:spPr>
          <a:xfrm>
            <a:off x="7085860" y="2540212"/>
            <a:ext cx="4350058" cy="541538"/>
          </a:xfrm>
          <a:prstGeom prst="rect">
            <a:avLst/>
          </a:prstGeom>
          <a:gradFill>
            <a:gsLst>
              <a:gs pos="0">
                <a:srgbClr val="00B050"/>
              </a:gs>
              <a:gs pos="74000">
                <a:srgbClr val="F7AA9E"/>
              </a:gs>
              <a:gs pos="83000">
                <a:srgbClr val="F7AA9E"/>
              </a:gs>
              <a:gs pos="100000">
                <a:srgbClr val="FAC6BE"/>
              </a:gs>
            </a:gsLst>
            <a:path path="circle">
              <a:fillToRect l="100%" t="100%"/>
            </a:path>
            <a:tileRect b="-100%" r="-100%"/>
          </a:gra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Sono presenti tutte le fasce di livello</a:t>
            </a:r>
            <a:endParaRPr/>
          </a:p>
        </p:txBody>
      </p:sp>
      <p:sp>
        <p:nvSpPr>
          <p:cNvPr id="285" name="Google Shape;285;p12"/>
          <p:cNvSpPr/>
          <p:nvPr/>
        </p:nvSpPr>
        <p:spPr>
          <a:xfrm>
            <a:off x="1276905" y="2526141"/>
            <a:ext cx="4350058" cy="541538"/>
          </a:xfrm>
          <a:prstGeom prst="rect">
            <a:avLst/>
          </a:prstGeom>
          <a:gradFill>
            <a:gsLst>
              <a:gs pos="0">
                <a:srgbClr val="00B0F0"/>
              </a:gs>
              <a:gs pos="74000">
                <a:srgbClr val="F7AA9E"/>
              </a:gs>
              <a:gs pos="83000">
                <a:srgbClr val="F7AA9E"/>
              </a:gs>
              <a:gs pos="100000">
                <a:srgbClr val="FAC6BE"/>
              </a:gs>
            </a:gsLst>
            <a:path path="circle">
              <a:fillToRect l="100%" t="100%"/>
            </a:path>
            <a:tileRect b="-100%" r="-100%"/>
          </a:gra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Si formano in maniera equilibrata</a:t>
            </a:r>
            <a:endParaRPr/>
          </a:p>
        </p:txBody>
      </p:sp>
      <p:sp>
        <p:nvSpPr>
          <p:cNvPr id="286" name="Google Shape;286;p12"/>
          <p:cNvSpPr/>
          <p:nvPr/>
        </p:nvSpPr>
        <p:spPr>
          <a:xfrm>
            <a:off x="2947386" y="896645"/>
            <a:ext cx="5814874" cy="1117549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gradFill>
            <a:gsLst>
              <a:gs pos="0">
                <a:srgbClr val="FF0000"/>
              </a:gs>
              <a:gs pos="74000">
                <a:srgbClr val="F7AA9E"/>
              </a:gs>
              <a:gs pos="83000">
                <a:srgbClr val="F7AA9E"/>
              </a:gs>
              <a:gs pos="100000">
                <a:srgbClr val="FAC6BE"/>
              </a:gs>
            </a:gsLst>
            <a:lin ang="5400000" scaled="0"/>
          </a:gra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3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Come formiamo le classi ? </a:t>
            </a:r>
            <a:endParaRPr/>
          </a:p>
        </p:txBody>
      </p:sp>
    </p:spTree>
  </p:cSld>
  <p:clrMapOvr>
    <a:masterClrMapping/>
  </p:clrMapOvr>
  <p:transition advClick="0" advTm="10000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3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30/12/2021</a:t>
            </a:r>
            <a:endParaRPr/>
          </a:p>
        </p:txBody>
      </p:sp>
      <p:sp>
        <p:nvSpPr>
          <p:cNvPr id="292" name="Google Shape;292;p13"/>
          <p:cNvSpPr txBox="1"/>
          <p:nvPr/>
        </p:nvSpPr>
        <p:spPr>
          <a:xfrm>
            <a:off x="2294878" y="2668435"/>
            <a:ext cx="7417292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Per accedere all'applicazione Iscrizioni On Line devi digitare nel browser l’indirizzo  </a:t>
            </a:r>
            <a:r>
              <a:rPr lang="it-IT" sz="1800" u="sng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www.istruzione.it/iscrizionionline</a:t>
            </a: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e cliccare sul pulsante "Accedi al servizio”.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>
                <a:solidFill>
                  <a:srgbClr val="2A2A2A"/>
                </a:solidFill>
                <a:latin typeface="Avenir"/>
                <a:ea typeface="Avenir"/>
                <a:cs typeface="Avenir"/>
                <a:sym typeface="Avenir"/>
              </a:rPr>
              <a:t>Per accedere al servizio è </a:t>
            </a: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necessario utilizzare una delle seguenti </a:t>
            </a:r>
            <a:r>
              <a:rPr b="1"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identità digitali</a:t>
            </a: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: </a:t>
            </a:r>
            <a:r>
              <a:rPr b="1"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SPID</a:t>
            </a: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 (Sistema Pubblico di Identità Digitale), </a:t>
            </a:r>
            <a:r>
              <a:rPr b="1"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CIE</a:t>
            </a: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 (Carta di identità elettronica), </a:t>
            </a:r>
            <a:r>
              <a:rPr b="1"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eIDAS</a:t>
            </a: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 (electronic IDentification Authentication and Signature)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e </a:t>
            </a:r>
            <a:r>
              <a:rPr b="1"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richiedere l’abilitazione</a:t>
            </a: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. L’abilitazione deve essere effettuata dal genitore o da chi esercita la responsabilità genitoriale. </a:t>
            </a:r>
            <a:b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Puoi abilitarti già dal </a:t>
            </a:r>
            <a:r>
              <a:rPr b="1"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20 dicembre 2021</a:t>
            </a: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.</a:t>
            </a:r>
            <a:r>
              <a:rPr lang="it-IT" sz="1800">
                <a:solidFill>
                  <a:srgbClr val="2A2A2A"/>
                </a:solidFill>
                <a:latin typeface="Avenir"/>
                <a:ea typeface="Avenir"/>
                <a:cs typeface="Avenir"/>
                <a:sym typeface="Avenir"/>
              </a:rPr>
              <a:t>   </a:t>
            </a:r>
            <a:br>
              <a:rPr b="0" i="0" lang="it-IT" sz="1800">
                <a:solidFill>
                  <a:srgbClr val="2A2A2A"/>
                </a:solidFill>
                <a:latin typeface="Avenir"/>
                <a:ea typeface="Avenir"/>
                <a:cs typeface="Avenir"/>
                <a:sym typeface="Avenir"/>
              </a:rPr>
            </a:br>
            <a:endParaRPr b="0" i="0" sz="1800">
              <a:solidFill>
                <a:srgbClr val="2A2A2A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3" name="Google Shape;293;p13"/>
          <p:cNvSpPr/>
          <p:nvPr/>
        </p:nvSpPr>
        <p:spPr>
          <a:xfrm>
            <a:off x="3710865" y="652622"/>
            <a:ext cx="4793942" cy="745724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chemeClr val="accent1"/>
          </a:soli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ISCRIZIONI ON LINE 2022</a:t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4" name="Google Shape;294;p13"/>
          <p:cNvSpPr/>
          <p:nvPr/>
        </p:nvSpPr>
        <p:spPr>
          <a:xfrm>
            <a:off x="4240567" y="1554593"/>
            <a:ext cx="3710865" cy="745724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chemeClr val="accent1"/>
          </a:soli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COSA SERVE PER INVIARE LA DOMANDA?</a:t>
            </a:r>
            <a:endParaRPr/>
          </a:p>
        </p:txBody>
      </p:sp>
      <p:sp>
        <p:nvSpPr>
          <p:cNvPr id="295" name="Google Shape;295;p13"/>
          <p:cNvSpPr/>
          <p:nvPr/>
        </p:nvSpPr>
        <p:spPr>
          <a:xfrm>
            <a:off x="5859010" y="5662027"/>
            <a:ext cx="727969" cy="743949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  <p:transition advClick="0" advTm="12000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4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30/12/2021</a:t>
            </a:r>
            <a:endParaRPr/>
          </a:p>
        </p:txBody>
      </p:sp>
      <p:sp>
        <p:nvSpPr>
          <p:cNvPr id="301" name="Google Shape;301;p14"/>
          <p:cNvSpPr txBox="1"/>
          <p:nvPr/>
        </p:nvSpPr>
        <p:spPr>
          <a:xfrm>
            <a:off x="1936375" y="1651250"/>
            <a:ext cx="71190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>
                <a:solidFill>
                  <a:srgbClr val="2A2A2A"/>
                </a:solidFill>
                <a:latin typeface="Avenir"/>
                <a:ea typeface="Avenir"/>
                <a:cs typeface="Avenir"/>
                <a:sym typeface="Avenir"/>
              </a:rPr>
              <a:t>Al </a:t>
            </a:r>
            <a:r>
              <a:rPr b="1" i="0" lang="it-IT" sz="1600">
                <a:solidFill>
                  <a:srgbClr val="2A2A2A"/>
                </a:solidFill>
                <a:latin typeface="Avenir"/>
                <a:ea typeface="Avenir"/>
                <a:cs typeface="Avenir"/>
                <a:sym typeface="Avenir"/>
              </a:rPr>
              <a:t>primo accesso</a:t>
            </a:r>
            <a:r>
              <a:rPr lang="it-IT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, ti viene chiesto, attraverso la pagina di Abilitazione al servizio, di integrare o di confermare i dati di abilitazione. Una volta inseriti o confermati i dati, puoi procedere con la domanda.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Per compilare la domanda di iscrizione clicca sul pulsante “</a:t>
            </a:r>
            <a:r>
              <a:rPr b="1" lang="it-IT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Nuova domanda</a:t>
            </a:r>
            <a:r>
              <a:rPr lang="it-IT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”.</a:t>
            </a:r>
            <a:br>
              <a:rPr lang="it-IT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it-IT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La domanda si articola in quattro sezioni: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1016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it-IT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DATI ALUNNO</a:t>
            </a:r>
            <a:endParaRPr/>
          </a:p>
          <a:p>
            <a:pPr indent="-1016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it-IT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DATI FAMIGLIA</a:t>
            </a:r>
            <a:endParaRPr/>
          </a:p>
          <a:p>
            <a:pPr indent="-1016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it-IT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DATI SCUOLA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>
                <a:solidFill>
                  <a:srgbClr val="2A2A2A"/>
                </a:solidFill>
                <a:latin typeface="Avenir"/>
                <a:ea typeface="Avenir"/>
                <a:cs typeface="Avenir"/>
                <a:sym typeface="Avenir"/>
              </a:rPr>
              <a:t>Per procedere  ti occorre conoscere il </a:t>
            </a:r>
            <a:r>
              <a:rPr b="1" i="0" lang="it-IT" sz="1600">
                <a:solidFill>
                  <a:srgbClr val="2A2A2A"/>
                </a:solidFill>
                <a:latin typeface="Avenir"/>
                <a:ea typeface="Avenir"/>
                <a:cs typeface="Avenir"/>
                <a:sym typeface="Avenir"/>
              </a:rPr>
              <a:t>codice della scuola.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>
              <a:solidFill>
                <a:srgbClr val="2A2A2A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RGIC82600R</a:t>
            </a:r>
            <a:endParaRPr b="1" i="0" sz="1600">
              <a:solidFill>
                <a:srgbClr val="2A2A2A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>
                <a:solidFill>
                  <a:srgbClr val="2A2A2A"/>
                </a:solidFill>
                <a:latin typeface="Avenir"/>
                <a:ea typeface="Avenir"/>
                <a:cs typeface="Avenir"/>
                <a:sym typeface="Avenir"/>
              </a:rPr>
              <a:t> Puoi trovare </a:t>
            </a:r>
            <a:r>
              <a:rPr lang="it-IT" sz="1600">
                <a:solidFill>
                  <a:srgbClr val="2A2A2A"/>
                </a:solidFill>
                <a:latin typeface="Avenir"/>
                <a:ea typeface="Avenir"/>
                <a:cs typeface="Avenir"/>
                <a:sym typeface="Avenir"/>
              </a:rPr>
              <a:t>ulteriori informazioni sulla scuola in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>
                <a:solidFill>
                  <a:srgbClr val="2A2A2A"/>
                </a:solidFill>
                <a:latin typeface="Avenir"/>
                <a:ea typeface="Avenir"/>
                <a:cs typeface="Avenir"/>
                <a:sym typeface="Avenir"/>
              </a:rPr>
              <a:t> </a:t>
            </a:r>
            <a:r>
              <a:rPr b="1" i="0" lang="it-IT" sz="1600" u="sng">
                <a:solidFill>
                  <a:srgbClr val="0089C1"/>
                </a:solidFill>
                <a:latin typeface="Avenir"/>
                <a:ea typeface="Avenir"/>
                <a:cs typeface="Avenir"/>
                <a:sym typeface="Avenir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Scuola in </a:t>
            </a:r>
            <a:r>
              <a:rPr b="1" i="0" lang="it-IT" sz="1800" u="sng">
                <a:solidFill>
                  <a:srgbClr val="0089C1"/>
                </a:solidFill>
                <a:latin typeface="Avenir"/>
                <a:ea typeface="Avenir"/>
                <a:cs typeface="Avenir"/>
                <a:sym typeface="Avenir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Chiaro</a:t>
            </a:r>
            <a:r>
              <a:rPr b="0" i="0" lang="it-IT" sz="1800" u="sng">
                <a:solidFill>
                  <a:srgbClr val="0089C1"/>
                </a:solidFill>
                <a:latin typeface="Avenir"/>
                <a:ea typeface="Avenir"/>
                <a:cs typeface="Avenir"/>
                <a:sym typeface="Avenir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 </a:t>
            </a:r>
            <a:r>
              <a:rPr b="0" i="0" lang="it-IT" sz="1800">
                <a:solidFill>
                  <a:srgbClr val="2A2A2A"/>
                </a:solidFill>
                <a:latin typeface="Avenir"/>
                <a:ea typeface="Avenir"/>
                <a:cs typeface="Avenir"/>
                <a:sym typeface="Avenir"/>
              </a:rPr>
              <a:t>.</a:t>
            </a:r>
            <a:endParaRPr/>
          </a:p>
        </p:txBody>
      </p:sp>
      <p:sp>
        <p:nvSpPr>
          <p:cNvPr id="302" name="Google Shape;302;p14"/>
          <p:cNvSpPr/>
          <p:nvPr/>
        </p:nvSpPr>
        <p:spPr>
          <a:xfrm>
            <a:off x="4240567" y="717830"/>
            <a:ext cx="3710865" cy="745724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chemeClr val="accent1"/>
          </a:soli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COME FARE?</a:t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  <p:transition advClick="0" advTm="18000" spd="slow"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5"/>
          <p:cNvSpPr txBox="1"/>
          <p:nvPr>
            <p:ph type="ctrTitle"/>
          </p:nvPr>
        </p:nvSpPr>
        <p:spPr>
          <a:xfrm>
            <a:off x="1684521" y="2447636"/>
            <a:ext cx="8933796" cy="24372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600"/>
              <a:buFont typeface="Avenir"/>
              <a:buNone/>
            </a:pPr>
            <a:r>
              <a:rPr lang="it-IT"/>
              <a:t>LE ISCRIZIONI SONO APERTE DAL</a:t>
            </a:r>
            <a:br>
              <a:rPr lang="it-IT"/>
            </a:br>
            <a:r>
              <a:rPr lang="it-IT"/>
              <a:t> 4 AL 28 GENNAIO</a:t>
            </a:r>
            <a:endParaRPr/>
          </a:p>
        </p:txBody>
      </p:sp>
      <p:sp>
        <p:nvSpPr>
          <p:cNvPr id="308" name="Google Shape;308;p15"/>
          <p:cNvSpPr txBox="1"/>
          <p:nvPr>
            <p:ph idx="1" type="subTitle"/>
          </p:nvPr>
        </p:nvSpPr>
        <p:spPr>
          <a:xfrm>
            <a:off x="1627577" y="4811371"/>
            <a:ext cx="8936846" cy="4572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it-IT"/>
              <a:t>«La vera educazione è quella che rende mentalmente liberi e moralmente eccellenti»</a:t>
            </a:r>
            <a:endParaRPr/>
          </a:p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it-IT"/>
              <a:t>(Gandhi)</a:t>
            </a:r>
            <a:endParaRPr/>
          </a:p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309" name="Google Shape;309;p15"/>
          <p:cNvSpPr/>
          <p:nvPr/>
        </p:nvSpPr>
        <p:spPr>
          <a:xfrm>
            <a:off x="4110183" y="1431832"/>
            <a:ext cx="4082472" cy="1015804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AD33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SCUOLA SECONDARIA DI PRIMO GRADO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MICCICHE’ LIPPARINI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SCICLI</a:t>
            </a:r>
            <a:endParaRPr/>
          </a:p>
        </p:txBody>
      </p:sp>
    </p:spTree>
  </p:cSld>
  <p:clrMapOvr>
    <a:masterClrMapping/>
  </p:clrMapOvr>
  <p:transition advClick="0" advTm="6000" spd="slow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-7" t="0"/>
          <a:stretch/>
        </p:blipFill>
        <p:spPr>
          <a:xfrm>
            <a:off x="228600" y="211138"/>
            <a:ext cx="7696200" cy="6381750"/>
          </a:xfrm>
          <a:prstGeom prst="rect">
            <a:avLst/>
          </a:prstGeom>
          <a:solidFill>
            <a:srgbClr val="F58F7F"/>
          </a:solidFill>
          <a:ln cap="flat" cmpd="sng" w="1270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22" name="Google Shape;122;p2"/>
          <p:cNvSpPr txBox="1"/>
          <p:nvPr>
            <p:ph idx="10" type="dt"/>
          </p:nvPr>
        </p:nvSpPr>
        <p:spPr>
          <a:xfrm>
            <a:off x="5662337" y="6035040"/>
            <a:ext cx="2071963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30/12/2021</a:t>
            </a:r>
            <a:endParaRPr/>
          </a:p>
        </p:txBody>
      </p:sp>
      <p:sp>
        <p:nvSpPr>
          <p:cNvPr id="123" name="Google Shape;123;p2"/>
          <p:cNvSpPr txBox="1"/>
          <p:nvPr>
            <p:ph type="title"/>
          </p:nvPr>
        </p:nvSpPr>
        <p:spPr>
          <a:xfrm>
            <a:off x="8477250" y="603504"/>
            <a:ext cx="3144774" cy="1645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None/>
            </a:pPr>
            <a:r>
              <a:rPr lang="it-IT" sz="2000"/>
              <a:t>La scuola secondaria di primo grado </a:t>
            </a:r>
            <a:br>
              <a:rPr lang="it-IT" sz="2000"/>
            </a:br>
            <a:r>
              <a:rPr b="1" lang="it-IT" sz="2000"/>
              <a:t>Miccichè –Lipparini </a:t>
            </a:r>
            <a:br>
              <a:rPr lang="it-IT" sz="2000"/>
            </a:br>
            <a:r>
              <a:rPr lang="it-IT" sz="2000"/>
              <a:t>si trova in Piazza Italia, nel cuore  del paese.</a:t>
            </a:r>
            <a:endParaRPr/>
          </a:p>
        </p:txBody>
      </p:sp>
      <p:sp>
        <p:nvSpPr>
          <p:cNvPr id="124" name="Google Shape;124;p2"/>
          <p:cNvSpPr txBox="1"/>
          <p:nvPr>
            <p:ph idx="1" type="body"/>
          </p:nvPr>
        </p:nvSpPr>
        <p:spPr>
          <a:xfrm>
            <a:off x="8477250" y="2386584"/>
            <a:ext cx="3144774" cy="3511296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it-IT"/>
              <a:t>Risorse strutturali: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Aula docenti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Aula magna(</a:t>
            </a:r>
            <a:r>
              <a:rPr i="1" lang="it-IT" sz="1200"/>
              <a:t>al momento adibita ad aula)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Biblioteca</a:t>
            </a:r>
            <a:r>
              <a:rPr i="1" lang="it-IT" sz="1200"/>
              <a:t>( al momento adibita ad aula)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Palestra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Laboratorio di informatica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Aula aumentata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Laboratorio di scienze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Aule con LIM e connessione ad internet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Cortile interno</a:t>
            </a:r>
            <a:endParaRPr/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magine con tessuto, tabella, rosso, coperto&#10;&#10;Descrizione generata automaticamente" id="129" name="Google Shape;12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"/>
          <p:cNvSpPr/>
          <p:nvPr/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lt1">
              <a:alpha val="93725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3"/>
          <p:cNvSpPr/>
          <p:nvPr/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cap="sq" cmpd="sng" w="9525">
            <a:solidFill>
              <a:srgbClr val="5959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3"/>
          <p:cNvSpPr txBox="1"/>
          <p:nvPr>
            <p:ph type="title"/>
          </p:nvPr>
        </p:nvSpPr>
        <p:spPr>
          <a:xfrm>
            <a:off x="4740751" y="642594"/>
            <a:ext cx="6718433" cy="1746504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Avenir"/>
              <a:buNone/>
            </a:pPr>
            <a:r>
              <a:rPr b="1" lang="it-IT" sz="3600">
                <a:solidFill>
                  <a:srgbClr val="7030A0"/>
                </a:solidFill>
              </a:rPr>
              <a:t>Organizzazione </a:t>
            </a:r>
            <a:r>
              <a:rPr b="1" i="1" lang="it-IT" sz="3600">
                <a:solidFill>
                  <a:srgbClr val="7030A0"/>
                </a:solidFill>
              </a:rPr>
              <a:t>tempo</a:t>
            </a:r>
            <a:r>
              <a:rPr b="1" lang="it-IT" sz="3600">
                <a:solidFill>
                  <a:srgbClr val="7030A0"/>
                </a:solidFill>
              </a:rPr>
              <a:t> scuola</a:t>
            </a:r>
            <a:endParaRPr b="1" sz="3600">
              <a:solidFill>
                <a:srgbClr val="7030A0"/>
              </a:solidFill>
            </a:endParaRPr>
          </a:p>
        </p:txBody>
      </p:sp>
      <p:grpSp>
        <p:nvGrpSpPr>
          <p:cNvPr id="133" name="Google Shape;133;p3"/>
          <p:cNvGrpSpPr/>
          <p:nvPr/>
        </p:nvGrpSpPr>
        <p:grpSpPr>
          <a:xfrm>
            <a:off x="4740752" y="2389098"/>
            <a:ext cx="6700028" cy="4777956"/>
            <a:chOff x="0" y="0"/>
            <a:chExt cx="6700028" cy="4777956"/>
          </a:xfrm>
        </p:grpSpPr>
        <p:sp>
          <p:nvSpPr>
            <p:cNvPr id="134" name="Google Shape;134;p3"/>
            <p:cNvSpPr/>
            <p:nvPr/>
          </p:nvSpPr>
          <p:spPr>
            <a:xfrm>
              <a:off x="470290" y="1604214"/>
              <a:ext cx="2418636" cy="437513"/>
            </a:xfrm>
            <a:prstGeom prst="homePlate">
              <a:avLst>
                <a:gd fmla="val 40000" name="adj"/>
              </a:avLst>
            </a:prstGeom>
            <a:solidFill>
              <a:srgbClr val="EE432A"/>
            </a:solidFill>
            <a:ln cap="flat" cmpd="sng" w="12700">
              <a:solidFill>
                <a:srgbClr val="EE432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3"/>
            <p:cNvSpPr txBox="1"/>
            <p:nvPr/>
          </p:nvSpPr>
          <p:spPr>
            <a:xfrm>
              <a:off x="470290" y="1604214"/>
              <a:ext cx="2331133" cy="4375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30 ore settimanali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dal LUNEDI’ al VENERDI’</a:t>
              </a: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0" y="0"/>
              <a:ext cx="3359217" cy="11667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3"/>
            <p:cNvSpPr txBox="1"/>
            <p:nvPr/>
          </p:nvSpPr>
          <p:spPr>
            <a:xfrm>
              <a:off x="0" y="0"/>
              <a:ext cx="3359217" cy="1166701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b" bIns="97775" lIns="0" spcFirstLastPara="1" rIns="0" wrap="square" tIns="9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venir"/>
                <a:buNone/>
              </a:pPr>
              <a:r>
                <a:rPr b="1" i="0" lang="it-IT" sz="1100" u="none" cap="none" strike="noStrik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Tempo normale</a:t>
              </a: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 rot="1972402">
              <a:off x="2801016" y="2120957"/>
              <a:ext cx="1097994" cy="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EE432A"/>
              </a:solidFill>
              <a:prstDash val="solid"/>
              <a:round/>
              <a:headEnd len="sm" w="sm" type="none"/>
              <a:tailEnd len="sm" w="sm" type="none"/>
            </a:ln>
          </p:spPr>
        </p:sp>
        <p:cxnSp>
          <p:nvCxnSpPr>
            <p:cNvPr id="139" name="Google Shape;139;p3"/>
            <p:cNvCxnSpPr/>
            <p:nvPr/>
          </p:nvCxnSpPr>
          <p:spPr>
            <a:xfrm>
              <a:off x="1679608" y="1239620"/>
              <a:ext cx="0" cy="364594"/>
            </a:xfrm>
            <a:prstGeom prst="straightConnector1">
              <a:avLst/>
            </a:prstGeom>
            <a:noFill/>
            <a:ln cap="flat" cmpd="sng" w="12700">
              <a:solidFill>
                <a:srgbClr val="EE432A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40" name="Google Shape;140;p3"/>
            <p:cNvSpPr/>
            <p:nvPr/>
          </p:nvSpPr>
          <p:spPr>
            <a:xfrm>
              <a:off x="1643149" y="1166701"/>
              <a:ext cx="72918" cy="72918"/>
            </a:xfrm>
            <a:prstGeom prst="rect">
              <a:avLst/>
            </a:prstGeom>
            <a:solidFill>
              <a:srgbClr val="EE432A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 rot="10800000">
              <a:off x="3811101" y="1999172"/>
              <a:ext cx="2418636" cy="839543"/>
            </a:xfrm>
            <a:prstGeom prst="homePlate">
              <a:avLst>
                <a:gd fmla="val 40000" name="adj"/>
              </a:avLst>
            </a:prstGeom>
            <a:solidFill>
              <a:srgbClr val="EE432A"/>
            </a:solidFill>
            <a:ln cap="flat" cmpd="sng" w="12700">
              <a:solidFill>
                <a:srgbClr val="EE432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3"/>
            <p:cNvSpPr txBox="1"/>
            <p:nvPr/>
          </p:nvSpPr>
          <p:spPr>
            <a:xfrm>
              <a:off x="3979010" y="1999172"/>
              <a:ext cx="2250727" cy="8395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32 ore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b="0" i="0" lang="it-IT" sz="1100" u="none" cap="none" strike="noStrik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30 ore base +  2 rientri pomeridiani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venir"/>
                <a:buNone/>
              </a:pPr>
              <a:r>
                <a:t/>
              </a:r>
              <a:endParaRPr b="0" i="0" sz="11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3340811" y="2539173"/>
              <a:ext cx="3359217" cy="2238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3"/>
            <p:cNvSpPr txBox="1"/>
            <p:nvPr/>
          </p:nvSpPr>
          <p:spPr>
            <a:xfrm>
              <a:off x="3340811" y="2539173"/>
              <a:ext cx="3359217" cy="2238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t" bIns="97775" lIns="0" spcFirstLastPara="1" rIns="0" wrap="square" tIns="9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venir"/>
                <a:buNone/>
              </a:pPr>
              <a:r>
                <a:t/>
              </a:r>
              <a:endParaRPr b="1" i="0" sz="11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venir"/>
                <a:buNone/>
              </a:pPr>
              <a:r>
                <a:t/>
              </a:r>
              <a:endParaRPr b="1" i="0" sz="11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venir"/>
                <a:buNone/>
              </a:pPr>
              <a:r>
                <a:t/>
              </a:r>
              <a:endParaRPr b="1" i="0" sz="11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venir"/>
                <a:buNone/>
              </a:pPr>
              <a:r>
                <a:rPr b="1" i="0" lang="it-IT" sz="1100" u="none" cap="none" strike="noStrik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Indirizzo musicale</a:t>
              </a:r>
              <a:endParaRPr/>
            </a:p>
          </p:txBody>
        </p:sp>
        <p:cxnSp>
          <p:nvCxnSpPr>
            <p:cNvPr id="145" name="Google Shape;145;p3"/>
            <p:cNvCxnSpPr/>
            <p:nvPr/>
          </p:nvCxnSpPr>
          <p:spPr>
            <a:xfrm>
              <a:off x="5020419" y="2470188"/>
              <a:ext cx="0" cy="699619"/>
            </a:xfrm>
            <a:prstGeom prst="straightConnector1">
              <a:avLst/>
            </a:prstGeom>
            <a:noFill/>
            <a:ln cap="flat" cmpd="sng" w="12700">
              <a:solidFill>
                <a:srgbClr val="EE432A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46" name="Google Shape;146;p3"/>
            <p:cNvSpPr/>
            <p:nvPr/>
          </p:nvSpPr>
          <p:spPr>
            <a:xfrm>
              <a:off x="4983960" y="2968792"/>
              <a:ext cx="72918" cy="139923"/>
            </a:xfrm>
            <a:prstGeom prst="rect">
              <a:avLst/>
            </a:prstGeom>
            <a:solidFill>
              <a:srgbClr val="EE432A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ransition advClick="0" advTm="6000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"/>
          <p:cNvSpPr txBox="1"/>
          <p:nvPr>
            <p:ph type="title"/>
          </p:nvPr>
        </p:nvSpPr>
        <p:spPr>
          <a:xfrm>
            <a:off x="8458200" y="607392"/>
            <a:ext cx="3161963" cy="1645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None/>
            </a:pPr>
            <a:r>
              <a:rPr lang="it-IT" sz="2400"/>
              <a:t>Lo studio dello strumento impegna gli studenti per 2 ore settimanali pomeridiani</a:t>
            </a:r>
            <a:endParaRPr/>
          </a:p>
        </p:txBody>
      </p:sp>
      <p:sp>
        <p:nvSpPr>
          <p:cNvPr id="152" name="Google Shape;152;p4"/>
          <p:cNvSpPr txBox="1"/>
          <p:nvPr>
            <p:ph idx="1" type="body"/>
          </p:nvPr>
        </p:nvSpPr>
        <p:spPr>
          <a:xfrm>
            <a:off x="685800" y="609600"/>
            <a:ext cx="68580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Char char="◦"/>
            </a:pPr>
            <a:r>
              <a:rPr b="1" lang="it-IT"/>
              <a:t>LA STRUTTURA DEL CORSO MUSICALE</a:t>
            </a:r>
            <a:endParaRPr/>
          </a:p>
        </p:txBody>
      </p:sp>
      <p:sp>
        <p:nvSpPr>
          <p:cNvPr id="153" name="Google Shape;153;p4"/>
          <p:cNvSpPr txBox="1"/>
          <p:nvPr>
            <p:ph idx="2" type="body"/>
          </p:nvPr>
        </p:nvSpPr>
        <p:spPr>
          <a:xfrm>
            <a:off x="1551677" y="1067511"/>
            <a:ext cx="5992123" cy="375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it-IT"/>
              <a:t>Viene data l’occasione di studiare 1 di questi quattro strumenti</a:t>
            </a:r>
            <a:endParaRPr/>
          </a:p>
        </p:txBody>
      </p:sp>
      <p:sp>
        <p:nvSpPr>
          <p:cNvPr id="154" name="Google Shape;154;p4"/>
          <p:cNvSpPr txBox="1"/>
          <p:nvPr>
            <p:ph idx="10" type="dt"/>
          </p:nvPr>
        </p:nvSpPr>
        <p:spPr>
          <a:xfrm>
            <a:off x="5588000" y="6035040"/>
            <a:ext cx="19558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30/12/2021</a:t>
            </a:r>
            <a:endParaRPr/>
          </a:p>
        </p:txBody>
      </p:sp>
      <p:sp>
        <p:nvSpPr>
          <p:cNvPr id="155" name="Google Shape;155;p4"/>
          <p:cNvSpPr/>
          <p:nvPr/>
        </p:nvSpPr>
        <p:spPr>
          <a:xfrm>
            <a:off x="1006843" y="3583619"/>
            <a:ext cx="4038600" cy="212802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marR="0" rtl="0" algn="l">
              <a:lnSpc>
                <a:spcPct val="85000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b="1" i="0" lang="it-IT" sz="19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PRIMA DELLE LEZIONI DI STRUMENTO MUSICALE GLI ALLIEVI POSSONO RIMANERE A SCUOLA CONSUMANDO UN PASTO PORTATO DA CASA SOTTO LA SORVEGLIANZA DEI DOCENTI</a:t>
            </a:r>
            <a:endParaRPr/>
          </a:p>
          <a:p>
            <a:pPr indent="0" lvl="0" marL="0" marR="0" rtl="0" algn="l">
              <a:lnSpc>
                <a:spcPct val="85000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t/>
            </a:r>
            <a:endParaRPr b="1" i="0" sz="19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6" name="Google Shape;156;p4"/>
          <p:cNvSpPr/>
          <p:nvPr/>
        </p:nvSpPr>
        <p:spPr>
          <a:xfrm>
            <a:off x="8458199" y="2432482"/>
            <a:ext cx="3161963" cy="351111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0"/>
                </a:moveTo>
                <a:close/>
                <a:lnTo>
                  <a:pt x="-10000" y="120000"/>
                </a:lnTo>
              </a:path>
              <a:path extrusionOk="0" fill="none" h="120000" w="12000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-114300" lvl="1" marL="11430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•"/>
            </a:pPr>
            <a:r>
              <a:rPr b="1" i="0" lang="it-IT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ALTERNANO LE SEGUENTI ATTIVITA’:</a:t>
            </a:r>
            <a:endParaRPr/>
          </a:p>
          <a:p>
            <a:pPr indent="-114300" lvl="2" marL="228600" marR="0" rtl="0" algn="l">
              <a:lnSpc>
                <a:spcPct val="75000"/>
              </a:lnSpc>
              <a:spcBef>
                <a:spcPts val="11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•"/>
            </a:pPr>
            <a:r>
              <a:rPr b="1" i="0" lang="it-IT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CONCERTI</a:t>
            </a:r>
            <a:endParaRPr/>
          </a:p>
          <a:p>
            <a:pPr indent="0" lvl="2" marL="228600" marR="0" rtl="0" algn="l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114300" lvl="2" marL="2286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•"/>
            </a:pPr>
            <a:r>
              <a:rPr b="1" i="0" lang="it-IT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LEZIONI INDIVIDUALI</a:t>
            </a:r>
            <a:endParaRPr/>
          </a:p>
          <a:p>
            <a:pPr indent="0" lvl="2" marL="228600" marR="0" rtl="0" algn="l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114300" lvl="2" marL="2286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•"/>
            </a:pPr>
            <a:r>
              <a:rPr b="1" i="0" lang="it-IT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MUSICA D’INSIEME</a:t>
            </a:r>
            <a:endParaRPr/>
          </a:p>
          <a:p>
            <a:pPr indent="0" lvl="2" marL="228600" marR="0" rtl="0" algn="l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114300" lvl="2" marL="2286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•"/>
            </a:pPr>
            <a:r>
              <a:rPr b="1" i="0" lang="it-IT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LETTURA E TEORIA MUSICALE</a:t>
            </a:r>
            <a:endParaRPr/>
          </a:p>
          <a:p>
            <a:pPr indent="0" lvl="2" marL="228600" marR="0" rtl="0" algn="l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57" name="Google Shape;15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591" y="1598657"/>
            <a:ext cx="1719221" cy="963251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pic>
      <p:graphicFrame>
        <p:nvGraphicFramePr>
          <p:cNvPr id="158" name="Google Shape;158;p4"/>
          <p:cNvGraphicFramePr/>
          <p:nvPr/>
        </p:nvGraphicFramePr>
        <p:xfrm>
          <a:off x="412309" y="268994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1743050"/>
              </a:tblGrid>
              <a:tr h="382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cap="none" strike="noStrike"/>
                        <a:t>FLAUTO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id="159" name="Google Shape;159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80303" y="1598657"/>
            <a:ext cx="1719222" cy="995339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60" name="Google Shape;160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03275" y="1637627"/>
            <a:ext cx="1284335" cy="963251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61" name="Google Shape;161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991360" y="1623831"/>
            <a:ext cx="1567405" cy="983525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pic>
      <p:graphicFrame>
        <p:nvGraphicFramePr>
          <p:cNvPr id="162" name="Google Shape;162;p4"/>
          <p:cNvGraphicFramePr/>
          <p:nvPr/>
        </p:nvGraphicFramePr>
        <p:xfrm>
          <a:off x="2277733" y="268057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1821800"/>
              </a:tblGrid>
              <a:tr h="382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cap="none" strike="noStrike"/>
                        <a:t>PIANOFORTE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63" name="Google Shape;163;p4"/>
          <p:cNvGraphicFramePr/>
          <p:nvPr/>
        </p:nvGraphicFramePr>
        <p:xfrm>
          <a:off x="4359959" y="26540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1327650"/>
              </a:tblGrid>
              <a:tr h="373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cap="none" strike="noStrike"/>
                        <a:t>BATTERIA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64" name="Google Shape;164;p4"/>
          <p:cNvGraphicFramePr/>
          <p:nvPr/>
        </p:nvGraphicFramePr>
        <p:xfrm>
          <a:off x="5997298" y="26540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1567400"/>
              </a:tblGrid>
              <a:tr h="382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cap="none" strike="noStrike"/>
                        <a:t>SAX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"/>
          <p:cNvSpPr txBox="1"/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venir"/>
              <a:buNone/>
            </a:pPr>
            <a:r>
              <a:rPr b="1" lang="it-IT"/>
              <a:t>Accesso all’indirizzo musicale</a:t>
            </a:r>
            <a:br>
              <a:rPr lang="it-IT"/>
            </a:br>
            <a:r>
              <a:rPr i="1" lang="it-IT" sz="2800"/>
              <a:t>(riferimento legislativo DM 201/99)</a:t>
            </a:r>
            <a:endParaRPr/>
          </a:p>
        </p:txBody>
      </p:sp>
      <p:sp>
        <p:nvSpPr>
          <p:cNvPr id="170" name="Google Shape;170;p5"/>
          <p:cNvSpPr txBox="1"/>
          <p:nvPr>
            <p:ph idx="1" type="body"/>
          </p:nvPr>
        </p:nvSpPr>
        <p:spPr>
          <a:xfrm>
            <a:off x="1066800" y="2103120"/>
            <a:ext cx="4663440" cy="28498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182880" lvl="0" marL="18288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◦"/>
            </a:pPr>
            <a:r>
              <a:rPr b="1" lang="it-IT" sz="1800">
                <a:latin typeface="Times New Roman"/>
                <a:ea typeface="Times New Roman"/>
                <a:cs typeface="Times New Roman"/>
                <a:sym typeface="Times New Roman"/>
              </a:rPr>
              <a:t>PER ACCEDERE:</a:t>
            </a:r>
            <a:endParaRPr/>
          </a:p>
          <a:p>
            <a:pPr indent="-85724" lvl="0" marL="18288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71" name="Google Shape;171;p5"/>
          <p:cNvSpPr txBox="1"/>
          <p:nvPr>
            <p:ph idx="2" type="body"/>
          </p:nvPr>
        </p:nvSpPr>
        <p:spPr>
          <a:xfrm>
            <a:off x="6461760" y="2103120"/>
            <a:ext cx="4663440" cy="3749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182880" lvl="0" marL="18288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◦"/>
            </a:pPr>
            <a:r>
              <a:rPr lang="it-IT" sz="1800">
                <a:latin typeface="Times New Roman"/>
                <a:ea typeface="Times New Roman"/>
                <a:cs typeface="Times New Roman"/>
                <a:sym typeface="Times New Roman"/>
              </a:rPr>
              <a:t>UNA VOLTA ISCRITTI LA MATERIA DIVENTA CURRICOLARE</a:t>
            </a:r>
            <a:endParaRPr/>
          </a:p>
          <a:p>
            <a:pPr indent="-182880" lvl="0" marL="182880" rtl="0" algn="just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ct val="100000"/>
              <a:buChar char="◦"/>
            </a:pPr>
            <a:r>
              <a:rPr lang="it-IT" sz="1800">
                <a:latin typeface="Times New Roman"/>
                <a:ea typeface="Times New Roman"/>
                <a:cs typeface="Times New Roman"/>
                <a:sym typeface="Times New Roman"/>
              </a:rPr>
              <a:t>E’ obbligatorio NOLEGGIARE o ACQUISTARE lo strumento musicale.</a:t>
            </a:r>
            <a:endParaRPr/>
          </a:p>
          <a:p>
            <a:pPr indent="-182880" lvl="0" marL="182880" rtl="0" algn="just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ct val="100000"/>
              <a:buChar char="◦"/>
            </a:pPr>
            <a:r>
              <a:rPr lang="it-IT" sz="1800">
                <a:latin typeface="Times New Roman"/>
                <a:ea typeface="Times New Roman"/>
                <a:cs typeface="Times New Roman"/>
                <a:sym typeface="Times New Roman"/>
              </a:rPr>
              <a:t>E’ obbligatorio FREQUENTARE le lezioni per TUTTI gli anni di permanenza nella scuola.</a:t>
            </a:r>
            <a:endParaRPr/>
          </a:p>
          <a:p>
            <a:pPr indent="-182880" lvl="0" marL="182880" rtl="0" algn="just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ct val="100000"/>
              <a:buChar char="◦"/>
            </a:pPr>
            <a:r>
              <a:rPr lang="it-IT" sz="1800">
                <a:latin typeface="Times New Roman"/>
                <a:ea typeface="Times New Roman"/>
                <a:cs typeface="Times New Roman"/>
                <a:sym typeface="Times New Roman"/>
              </a:rPr>
              <a:t>Nella scheda di valutazione comparirà anche un VOTO relativo allo studio dello strumento, distinto da quello di educazione musicale.</a:t>
            </a:r>
            <a:endParaRPr/>
          </a:p>
          <a:p>
            <a:pPr indent="-182880" lvl="0" marL="182880" rtl="0" algn="just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ct val="100000"/>
              <a:buChar char="◦"/>
            </a:pPr>
            <a:r>
              <a:rPr lang="it-IT" sz="1800">
                <a:latin typeface="Times New Roman"/>
                <a:ea typeface="Times New Roman"/>
                <a:cs typeface="Times New Roman"/>
                <a:sym typeface="Times New Roman"/>
              </a:rPr>
              <a:t>Al termine dei 3 anni di studio, in sede di COLLOQUIO di ESAME, ogni candidato verrà valutato anche per le abilità relative allo strumento.</a:t>
            </a:r>
            <a:endParaRPr/>
          </a:p>
          <a:p>
            <a:pPr indent="-85724" lvl="0" marL="18288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5724" lvl="0" marL="18288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72" name="Google Shape;172;p5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30/12/2021</a:t>
            </a:r>
            <a:endParaRPr/>
          </a:p>
        </p:txBody>
      </p:sp>
      <p:sp>
        <p:nvSpPr>
          <p:cNvPr id="173" name="Google Shape;173;p5"/>
          <p:cNvSpPr txBox="1"/>
          <p:nvPr/>
        </p:nvSpPr>
        <p:spPr>
          <a:xfrm>
            <a:off x="1066800" y="2367625"/>
            <a:ext cx="3789285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E’ necessario spuntare l’opzione INDIRIZZO MUSICALE nella domanda di iscrizione, indicando un ordine di preferenza dei 4 strumenti (non vincolante per la commissione);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E’ necessario superare un TEST ORIENTATIVO ATTITUDINALE che NON prevede alcuna conoscenza pregressa.</a:t>
            </a:r>
            <a:endParaRPr/>
          </a:p>
        </p:txBody>
      </p:sp>
      <p:sp>
        <p:nvSpPr>
          <p:cNvPr id="174" name="Google Shape;174;p5"/>
          <p:cNvSpPr txBox="1"/>
          <p:nvPr/>
        </p:nvSpPr>
        <p:spPr>
          <a:xfrm>
            <a:off x="925497" y="5205830"/>
            <a:ext cx="385956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it-IT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LE LEZIONI DELL’INDIRIZZO MUSICALE SONO TUTTE GRATUITE</a:t>
            </a:r>
            <a:endParaRPr/>
          </a:p>
        </p:txBody>
      </p:sp>
    </p:spTree>
  </p:cSld>
  <p:clrMapOvr>
    <a:masterClrMapping/>
  </p:clrMapOvr>
  <p:transition advClick="0" advTm="26000" spd="slow">
    <p:checker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"/>
          <p:cNvSpPr txBox="1"/>
          <p:nvPr>
            <p:ph type="title"/>
          </p:nvPr>
        </p:nvSpPr>
        <p:spPr>
          <a:xfrm>
            <a:off x="1066800" y="381427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Avenir"/>
              <a:buNone/>
            </a:pPr>
            <a:r>
              <a:rPr lang="it-IT" sz="2800"/>
              <a:t>Distribuzione oraria</a:t>
            </a:r>
            <a:br>
              <a:rPr lang="it-IT" sz="2800"/>
            </a:br>
            <a:r>
              <a:rPr lang="it-IT" sz="2800"/>
              <a:t>delle classi a tempo normale e ad indirizzo musicale</a:t>
            </a:r>
            <a:endParaRPr/>
          </a:p>
        </p:txBody>
      </p:sp>
      <p:graphicFrame>
        <p:nvGraphicFramePr>
          <p:cNvPr id="180" name="Google Shape;180;p6"/>
          <p:cNvGraphicFramePr/>
          <p:nvPr/>
        </p:nvGraphicFramePr>
        <p:xfrm>
          <a:off x="1407389" y="1486215"/>
          <a:ext cx="3000000" cy="3000000"/>
        </p:xfrm>
        <a:graphic>
          <a:graphicData uri="http://schemas.openxmlformats.org/drawingml/2006/table">
            <a:tbl>
              <a:tblPr>
                <a:gradFill>
                  <a:gsLst>
                    <a:gs pos="0">
                      <a:srgbClr val="FEE2BC"/>
                    </a:gs>
                    <a:gs pos="100000">
                      <a:srgbClr val="FCD7A1"/>
                    </a:gs>
                  </a:gsLst>
                  <a:lin ang="5400000" scaled="0"/>
                </a:gradFill>
                <a:tableStyleId>{52202860-F8F3-4B60-9C86-77B4E397E6F7}</a:tableStyleId>
              </a:tblPr>
              <a:tblGrid>
                <a:gridCol w="2916375"/>
                <a:gridCol w="1975300"/>
                <a:gridCol w="2077800"/>
                <a:gridCol w="2608875"/>
              </a:tblGrid>
              <a:tr h="484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DISCIPLINA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dk1"/>
                          </a:solidFill>
                        </a:rPr>
                        <a:t>CLASSI 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dk1"/>
                          </a:solidFill>
                        </a:rPr>
                        <a:t>PRIME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dk1"/>
                          </a:solidFill>
                        </a:rPr>
                        <a:t>CLASSI 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dk1"/>
                          </a:solidFill>
                        </a:rPr>
                        <a:t>SECONDE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dk1"/>
                          </a:solidFill>
                        </a:rPr>
                        <a:t>CLASSI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dk1"/>
                          </a:solidFill>
                        </a:rPr>
                        <a:t> TERZE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ITALIANO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6 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STORIA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GEOGRAFIA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276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MATEMATICA/SCIENZE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INGLESE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FRANCESE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TECNOLOGIA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MUSICA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298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ARTE E IMMAGINE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282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EDUCAZIONE FISICA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484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RELIGIONE CATTOLICA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AIRC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3573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EDUCAZIONE CIVICA</a:t>
                      </a:r>
                      <a:endParaRPr/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cap="none" strike="noStrike">
                          <a:solidFill>
                            <a:schemeClr val="dk1"/>
                          </a:solidFill>
                        </a:rPr>
                        <a:t>*</a:t>
                      </a:r>
                      <a:endParaRPr/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cap="none" strike="noStrike">
                          <a:solidFill>
                            <a:schemeClr val="dk1"/>
                          </a:solidFill>
                        </a:rPr>
                        <a:t>*</a:t>
                      </a:r>
                      <a:endParaRPr/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cap="none" strike="noStrike">
                          <a:solidFill>
                            <a:schemeClr val="dk1"/>
                          </a:solidFill>
                        </a:rPr>
                        <a:t>*</a:t>
                      </a:r>
                      <a:endParaRPr/>
                    </a:p>
                  </a:txBody>
                  <a:tcPr marT="26425" marB="26425" marR="30825" marL="30825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STRUMENTO</a:t>
                      </a:r>
                      <a:endParaRPr sz="1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2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26425" marB="26425" marR="30825" marL="30825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 u="none" cap="none" strike="noStrike">
                          <a:solidFill>
                            <a:schemeClr val="lt1"/>
                          </a:solidFill>
                        </a:rPr>
                        <a:t>ORCHESTRA</a:t>
                      </a:r>
                      <a:endParaRPr/>
                    </a:p>
                  </a:txBody>
                  <a:tcPr marT="26425" marB="26425" marR="30825" marL="308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/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/>
                    </a:p>
                  </a:txBody>
                  <a:tcPr marT="26425" marB="26425" marR="30825" marL="308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/>
                    </a:p>
                  </a:txBody>
                  <a:tcPr marT="26425" marB="26425" marR="30825" marL="30825"/>
                </a:tc>
              </a:tr>
            </a:tbl>
          </a:graphicData>
        </a:graphic>
      </p:graphicFrame>
      <p:sp>
        <p:nvSpPr>
          <p:cNvPr id="181" name="Google Shape;181;p6"/>
          <p:cNvSpPr/>
          <p:nvPr/>
        </p:nvSpPr>
        <p:spPr>
          <a:xfrm>
            <a:off x="-8512299" y="-32558"/>
            <a:ext cx="19637499" cy="467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82" name="Google Shape;182;p6"/>
          <p:cNvSpPr txBox="1"/>
          <p:nvPr/>
        </p:nvSpPr>
        <p:spPr>
          <a:xfrm>
            <a:off x="1267918" y="6125591"/>
            <a:ext cx="93261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* </a:t>
            </a:r>
            <a:r>
              <a:rPr lang="it-IT" sz="12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Nel monte ore delle materie interessate si inseriscono in modo trasversale le attività afferenti all’</a:t>
            </a:r>
            <a:r>
              <a:rPr b="1" lang="it-IT" sz="12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educazione civica</a:t>
            </a:r>
            <a:endParaRPr/>
          </a:p>
        </p:txBody>
      </p:sp>
    </p:spTree>
  </p:cSld>
  <p:clrMapOvr>
    <a:masterClrMapping/>
  </p:clrMapOvr>
  <p:transition advClick="0" advTm="15000" spd="slow">
    <p:blinds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"/>
          <p:cNvSpPr txBox="1"/>
          <p:nvPr>
            <p:ph type="title"/>
          </p:nvPr>
        </p:nvSpPr>
        <p:spPr>
          <a:xfrm>
            <a:off x="862614" y="0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venir"/>
              <a:buNone/>
            </a:pPr>
            <a:r>
              <a:rPr lang="it-IT"/>
              <a:t>Orario di inizio e fine lezioni</a:t>
            </a:r>
            <a:endParaRPr/>
          </a:p>
        </p:txBody>
      </p:sp>
      <p:graphicFrame>
        <p:nvGraphicFramePr>
          <p:cNvPr id="188" name="Google Shape;188;p7"/>
          <p:cNvGraphicFramePr/>
          <p:nvPr/>
        </p:nvGraphicFramePr>
        <p:xfrm>
          <a:off x="862614" y="94192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2911875"/>
                <a:gridCol w="1426975"/>
                <a:gridCol w="2328275"/>
                <a:gridCol w="1496300"/>
                <a:gridCol w="1377525"/>
              </a:tblGrid>
              <a:tr h="325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cap="none" strike="noStrike"/>
                        <a:t>Ingresso –Uscita </a:t>
                      </a:r>
                      <a:endParaRPr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Dal LUNEDI al VENERDI</a:t>
                      </a:r>
                      <a:endParaRPr/>
                    </a:p>
                  </a:txBody>
                  <a:tcPr marT="45725" marB="45725" marR="91450" marL="91450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25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45725" marB="45725" marR="91450" marL="9145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b="1" lang="it-IT" sz="1800"/>
                        <a:t>Ingresso 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800"/>
                        <a:t>8.00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45725" marB="45725" marR="91450" marL="9145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45725" marB="45725" marR="91450" marL="91450">
                    <a:solidFill>
                      <a:srgbClr val="FFC000"/>
                    </a:solidFill>
                  </a:tcPr>
                </a:tc>
              </a:tr>
              <a:tr h="325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lang="it-IT" sz="1800"/>
                        <a:t>1° ora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8.00   - 9.00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25550">
                <a:tc rowSpan="5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Piazza Italia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/>
                        <a:t>(attualmente vengono utilizzati altri 2 ingressi secondari)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lang="it-IT" sz="1800"/>
                        <a:t> 2°ora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9.00   -  9.55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255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b="0" lang="it-IT" sz="1800"/>
                        <a:t>Ricreazione</a:t>
                      </a:r>
                      <a:endParaRPr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92645D"/>
                        </a:gs>
                        <a:gs pos="50000">
                          <a:srgbClr val="D39188"/>
                        </a:gs>
                        <a:gs pos="100000">
                          <a:srgbClr val="FDAEA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t-IT" sz="1800"/>
                        <a:t>9.55   - 10.10</a:t>
                      </a:r>
                      <a:endParaRPr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92645D"/>
                        </a:gs>
                        <a:gs pos="50000">
                          <a:srgbClr val="D39188"/>
                        </a:gs>
                        <a:gs pos="100000">
                          <a:srgbClr val="FDAEA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92645D"/>
                        </a:gs>
                        <a:gs pos="50000">
                          <a:srgbClr val="D39188"/>
                        </a:gs>
                        <a:gs pos="100000">
                          <a:srgbClr val="FDAEA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92645D"/>
                        </a:gs>
                        <a:gs pos="50000">
                          <a:srgbClr val="D39188"/>
                        </a:gs>
                        <a:gs pos="100000">
                          <a:srgbClr val="FDAEA3"/>
                        </a:gs>
                      </a:gsLst>
                      <a:lin ang="5400000" scaled="0"/>
                    </a:gradFill>
                  </a:tcPr>
                </a:tc>
              </a:tr>
              <a:tr h="3255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lang="it-IT" sz="1800"/>
                        <a:t>3°ora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10.10 - 11.05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255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lang="it-IT" sz="1800"/>
                        <a:t>4°ora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11.05 - 12.00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255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lang="it-IT" sz="1800"/>
                        <a:t>Ricreazione </a:t>
                      </a:r>
                      <a:endParaRPr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92645D"/>
                        </a:gs>
                        <a:gs pos="50000">
                          <a:srgbClr val="D39188"/>
                        </a:gs>
                        <a:gs pos="100000">
                          <a:srgbClr val="FDAEA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12.00 - 12.10</a:t>
                      </a:r>
                      <a:endParaRPr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92645D"/>
                        </a:gs>
                        <a:gs pos="50000">
                          <a:srgbClr val="D39188"/>
                        </a:gs>
                        <a:gs pos="100000">
                          <a:srgbClr val="FDAEA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92645D"/>
                        </a:gs>
                        <a:gs pos="50000">
                          <a:srgbClr val="D39188"/>
                        </a:gs>
                        <a:gs pos="100000">
                          <a:srgbClr val="FDAEA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92645D"/>
                        </a:gs>
                        <a:gs pos="50000">
                          <a:srgbClr val="D39188"/>
                        </a:gs>
                        <a:gs pos="100000">
                          <a:srgbClr val="FDAEA3"/>
                        </a:gs>
                      </a:gsLst>
                      <a:lin ang="5400000" scaled="0"/>
                    </a:gradFill>
                  </a:tcPr>
                </a:tc>
              </a:tr>
              <a:tr h="325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lang="it-IT" sz="1800"/>
                        <a:t>5° ora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12.10 - 13.05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25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lang="it-IT" sz="1800"/>
                        <a:t>6°ora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13.05 - 14.00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25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lang="it-IT" sz="1800"/>
                        <a:t>Uscita 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lang="it-IT" sz="1800"/>
                        <a:t>13.50</a:t>
                      </a:r>
                      <a:endParaRPr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None/>
                      </a:pPr>
                      <a:r>
                        <a:rPr lang="it-IT" sz="1200"/>
                        <a:t>Alunni che viaggiano con lo scuolabus</a:t>
                      </a:r>
                      <a:endParaRPr/>
                    </a:p>
                  </a:txBody>
                  <a:tcPr marT="45725" marB="45725" marR="91450" marL="91450"/>
                </a:tc>
                <a:tc hMerge="1"/>
              </a:tr>
              <a:tr h="325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b="1" lang="it-IT" sz="1800"/>
                        <a:t>Uscita 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800"/>
                        <a:t>14.00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solidFill>
                      <a:srgbClr val="FFC000"/>
                    </a:solidFill>
                  </a:tcPr>
                </a:tc>
                <a:tc hMerge="1"/>
              </a:tr>
              <a:tr h="325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rPr lang="it-IT" sz="1800"/>
                        <a:t>PRANZO -RICREAZIONE</a:t>
                      </a:r>
                      <a:endParaRPr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918584"/>
                        </a:gs>
                        <a:gs pos="50000">
                          <a:srgbClr val="D3C0BF"/>
                        </a:gs>
                        <a:gs pos="100000">
                          <a:srgbClr val="FDE6E5"/>
                        </a:gs>
                      </a:gsLst>
                      <a:lin ang="2700000" scaled="0"/>
                    </a:gra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venir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 hMerge="1"/>
              </a:tr>
            </a:tbl>
          </a:graphicData>
        </a:graphic>
      </p:graphicFrame>
      <p:sp>
        <p:nvSpPr>
          <p:cNvPr id="189" name="Google Shape;189;p7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30/12/2021</a:t>
            </a:r>
            <a:endParaRPr/>
          </a:p>
        </p:txBody>
      </p:sp>
      <p:graphicFrame>
        <p:nvGraphicFramePr>
          <p:cNvPr id="190" name="Google Shape;190;p7"/>
          <p:cNvGraphicFramePr/>
          <p:nvPr/>
        </p:nvGraphicFramePr>
        <p:xfrm>
          <a:off x="834501" y="94991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{8919D020-7657-48C4-852C-73352477FBAA}</a:tableStyleId>
              </a:tblPr>
              <a:tblGrid>
                <a:gridCol w="2929625"/>
                <a:gridCol w="1438175"/>
                <a:gridCol w="2334825"/>
                <a:gridCol w="2876375"/>
              </a:tblGrid>
              <a:tr h="7191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 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    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3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5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Lezione di strumento e orchestra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-IT" sz="1200"/>
                        <a:t>1 ora </a:t>
                      </a:r>
                      <a:r>
                        <a:rPr lang="it-IT" sz="1200"/>
                        <a:t>distribuita tra le 14.10 e le 18.30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91" name="Google Shape;191;p7"/>
          <p:cNvGraphicFramePr/>
          <p:nvPr/>
        </p:nvGraphicFramePr>
        <p:xfrm>
          <a:off x="887767" y="1331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{8919D020-7657-48C4-852C-73352477FBAA}</a:tableStyleId>
              </a:tblPr>
              <a:tblGrid>
                <a:gridCol w="9507975"/>
              </a:tblGrid>
              <a:tr h="319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5000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8"/>
          <p:cNvSpPr txBox="1"/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Avenir"/>
              <a:buNone/>
            </a:pPr>
            <a:r>
              <a:rPr lang="it-IT">
                <a:solidFill>
                  <a:srgbClr val="0070C0"/>
                </a:solidFill>
              </a:rPr>
              <a:t>Progetti educativi</a:t>
            </a:r>
            <a:endParaRPr/>
          </a:p>
        </p:txBody>
      </p:sp>
      <p:sp>
        <p:nvSpPr>
          <p:cNvPr id="197" name="Google Shape;197;p8"/>
          <p:cNvSpPr txBox="1"/>
          <p:nvPr>
            <p:ph idx="10" type="dt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30/12/2021</a:t>
            </a:r>
            <a:endParaRPr/>
          </a:p>
        </p:txBody>
      </p:sp>
      <p:pic>
        <p:nvPicPr>
          <p:cNvPr id="198" name="Google Shape;198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80799" y="4227202"/>
            <a:ext cx="1676400" cy="1615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93228" y="1740828"/>
            <a:ext cx="2243802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isultati immagini per immagini educazione salute" id="200" name="Google Shape;200;p8"/>
          <p:cNvPicPr preferRelativeResize="0"/>
          <p:nvPr>
            <p:ph idx="2" type="body"/>
          </p:nvPr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97856" y="1749098"/>
            <a:ext cx="2187575" cy="1371600"/>
          </a:xfrm>
          <a:prstGeom prst="rect">
            <a:avLst/>
          </a:prstGeom>
          <a:noFill/>
          <a:ln cap="flat" cmpd="sng" w="1905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01" name="Google Shape;201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8425" y="4210662"/>
            <a:ext cx="2023745" cy="1701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255827" y="3780190"/>
            <a:ext cx="2190750" cy="2085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03" name="Google Shape;203;p8"/>
          <p:cNvGraphicFramePr/>
          <p:nvPr/>
        </p:nvGraphicFramePr>
        <p:xfrm>
          <a:off x="3180799" y="59899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1676400"/>
              </a:tblGrid>
              <a:tr h="228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Legalità 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04" name="Google Shape;204;p8"/>
          <p:cNvGraphicFramePr/>
          <p:nvPr/>
        </p:nvGraphicFramePr>
        <p:xfrm>
          <a:off x="893228" y="320117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1676400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Ambiente 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05" name="Google Shape;205;p8"/>
          <p:cNvGraphicFramePr/>
          <p:nvPr/>
        </p:nvGraphicFramePr>
        <p:xfrm>
          <a:off x="3293271" y="32375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1676400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Salute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06" name="Google Shape;206;p8"/>
          <p:cNvGraphicFramePr/>
          <p:nvPr/>
        </p:nvGraphicFramePr>
        <p:xfrm>
          <a:off x="5255827" y="59173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2190750"/>
              </a:tblGrid>
              <a:tr h="376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/>
                        <a:t>Educazione alla salvaguardia del patrimonio architettonico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07" name="Google Shape;207;p8"/>
          <p:cNvGraphicFramePr/>
          <p:nvPr/>
        </p:nvGraphicFramePr>
        <p:xfrm>
          <a:off x="7822098" y="59130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2552700"/>
              </a:tblGrid>
              <a:tr h="401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Pari opportunità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08" name="Google Shape;208;p8"/>
          <p:cNvGraphicFramePr/>
          <p:nvPr/>
        </p:nvGraphicFramePr>
        <p:xfrm>
          <a:off x="775165" y="59899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2007000"/>
              </a:tblGrid>
              <a:tr h="228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Sicurezza 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descr="Immagini Parita Dei Sessi | Vettori Gratuiti, Foto Stock e PSD" id="209" name="Google Shape;209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868711" y="3774289"/>
            <a:ext cx="2506087" cy="2009426"/>
          </a:xfrm>
          <a:prstGeom prst="rect">
            <a:avLst/>
          </a:prstGeom>
          <a:noFill/>
          <a:ln cap="flat" cmpd="sng" w="127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Accoglienza scuola infanzia Insegnante con alunni - TuttoDisegni.com" id="210" name="Google Shape;210;p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892036" y="545257"/>
            <a:ext cx="1608853" cy="240768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11" name="Google Shape;211;p8"/>
          <p:cNvGraphicFramePr/>
          <p:nvPr/>
        </p:nvGraphicFramePr>
        <p:xfrm>
          <a:off x="5824490" y="307236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{790425B4-5484-4E07-BD98-348BF2B37ED6}</a:tableStyleId>
              </a:tblPr>
              <a:tblGrid>
                <a:gridCol w="1676400"/>
              </a:tblGrid>
              <a:tr h="228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Accoglienza  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descr="Orientamento per le classe terze Fincato" id="212" name="Google Shape;212;p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674460" y="2411756"/>
            <a:ext cx="2847974" cy="112241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stituto Comprensivo Vicinanza - Salerno - HOME" id="213" name="Google Shape;213;p8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674460" y="642681"/>
            <a:ext cx="2847975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8000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9"/>
          <p:cNvSpPr txBox="1"/>
          <p:nvPr>
            <p:ph idx="10" type="dt"/>
          </p:nvPr>
        </p:nvSpPr>
        <p:spPr>
          <a:xfrm>
            <a:off x="5662337" y="6035040"/>
            <a:ext cx="2071963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30/12/2021</a:t>
            </a:r>
            <a:endParaRPr/>
          </a:p>
        </p:txBody>
      </p:sp>
      <p:sp>
        <p:nvSpPr>
          <p:cNvPr id="219" name="Google Shape;219;p9"/>
          <p:cNvSpPr txBox="1"/>
          <p:nvPr>
            <p:ph type="title"/>
          </p:nvPr>
        </p:nvSpPr>
        <p:spPr>
          <a:xfrm>
            <a:off x="8477250" y="603504"/>
            <a:ext cx="3144774" cy="1645920"/>
          </a:xfrm>
          <a:prstGeom prst="rect">
            <a:avLst/>
          </a:prstGeom>
          <a:noFill/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Avenir"/>
              <a:buNone/>
            </a:pPr>
            <a:r>
              <a:rPr b="1" lang="it-IT">
                <a:solidFill>
                  <a:srgbClr val="0070C0"/>
                </a:solidFill>
              </a:rPr>
              <a:t>Concorsi ed iniziative</a:t>
            </a:r>
            <a:endParaRPr/>
          </a:p>
        </p:txBody>
      </p:sp>
      <p:sp>
        <p:nvSpPr>
          <p:cNvPr id="220" name="Google Shape;220;p9"/>
          <p:cNvSpPr txBox="1"/>
          <p:nvPr>
            <p:ph idx="1" type="body"/>
          </p:nvPr>
        </p:nvSpPr>
        <p:spPr>
          <a:xfrm>
            <a:off x="8477250" y="2386584"/>
            <a:ext cx="3144774" cy="35112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85750" lvl="0" marL="2857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Giochi matematici del Mediterraneo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Giochi matematici Bocconi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Giochi di Informatica e Coding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The Big challenge                        </a:t>
            </a:r>
            <a:r>
              <a:rPr i="1" lang="it-IT" sz="1200"/>
              <a:t>concorso online di lingua inglese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Certificazione  Cambridge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Giochi Sportivi studenteschi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Concorsi musicali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# Io leggo perché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it-IT"/>
              <a:t>Il giardino delle giuste e dei giusti</a:t>
            </a:r>
            <a:endParaRPr/>
          </a:p>
        </p:txBody>
      </p:sp>
      <p:pic>
        <p:nvPicPr>
          <p:cNvPr descr="Giochi Matematici XI edizione | Accademiamatematica" id="221" name="Google Shape;221;p9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24" t="0"/>
          <a:stretch/>
        </p:blipFill>
        <p:spPr>
          <a:xfrm>
            <a:off x="224531" y="160404"/>
            <a:ext cx="2518669" cy="20890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municazioni Docenti 2016-17" id="222" name="Google Shape;222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51704" y="369018"/>
            <a:ext cx="4876800" cy="1618526"/>
          </a:xfrm>
          <a:prstGeom prst="rect">
            <a:avLst/>
          </a:prstGeom>
          <a:noFill/>
          <a:ln cap="flat" cmpd="sng" w="9525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Städtisches Gymnasium Kamen" id="223" name="Google Shape;223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75142" y="4653922"/>
            <a:ext cx="2646351" cy="19748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OLEGGOPERCHÉ - Home page" id="224" name="Google Shape;224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51706" y="2059645"/>
            <a:ext cx="4609345" cy="228560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magine correlata" id="225" name="Google Shape;225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24531" y="2360166"/>
            <a:ext cx="2518669" cy="1499625"/>
          </a:xfrm>
          <a:prstGeom prst="rect">
            <a:avLst/>
          </a:prstGeom>
          <a:noFill/>
          <a:ln cap="flat" cmpd="sng" w="9525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Giochi Sportivi Studenteschi, tutte le finali" id="226" name="Google Shape;226;p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11683" y="5531094"/>
            <a:ext cx="2631516" cy="1154137"/>
          </a:xfrm>
          <a:prstGeom prst="rect">
            <a:avLst/>
          </a:prstGeom>
          <a:noFill/>
          <a:ln cap="flat" cmpd="sng" w="9525">
            <a:solidFill>
              <a:srgbClr val="92D05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Cambridge a Napoli: scopri i corsi di Clarence House Academy" id="227" name="Google Shape;227;p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951704" y="4565729"/>
            <a:ext cx="2269390" cy="2063082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Circolare n.94: concorso Un Giardino delle Giuste e dei Giusti in ogni  scuola." id="228" name="Google Shape;228;p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11683" y="3933534"/>
            <a:ext cx="2631517" cy="14385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8000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avonVTI">
  <a:themeElements>
    <a:clrScheme name="Custom 38">
      <a:dk1>
        <a:srgbClr val="000000"/>
      </a:dk1>
      <a:lt1>
        <a:srgbClr val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2020-12-18T17:26:09Z</dcterms:created>
  <dc:creator>Utente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616804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S9.1.2</vt:lpwstr>
  </property>
</Properties>
</file>